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  <p:sldMasterId id="2147483909" r:id="rId2"/>
  </p:sldMasterIdLst>
  <p:notesMasterIdLst>
    <p:notesMasterId r:id="rId10"/>
  </p:notesMasterIdLst>
  <p:handoutMasterIdLst>
    <p:handoutMasterId r:id="rId11"/>
  </p:handoutMasterIdLst>
  <p:sldIdLst>
    <p:sldId id="1007" r:id="rId3"/>
    <p:sldId id="1023" r:id="rId4"/>
    <p:sldId id="1016" r:id="rId5"/>
    <p:sldId id="1017" r:id="rId6"/>
    <p:sldId id="1021" r:id="rId7"/>
    <p:sldId id="1022" r:id="rId8"/>
    <p:sldId id="1019" r:id="rId9"/>
  </p:sldIdLst>
  <p:sldSz cx="9144000" cy="5143500" type="screen16x9"/>
  <p:notesSz cx="6797675" cy="9926638"/>
  <p:defaultTextStyle>
    <a:defPPr>
      <a:defRPr lang="ko-KR"/>
    </a:defPPr>
    <a:lvl1pPr marL="0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724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9448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9171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8896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8620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8344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8068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7793" algn="l" defTabSz="779448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>
          <p15:clr>
            <a:srgbClr val="A4A3A4"/>
          </p15:clr>
        </p15:guide>
        <p15:guide id="2" orient="horz" pos="4156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1888">
          <p15:clr>
            <a:srgbClr val="A4A3A4"/>
          </p15:clr>
        </p15:guide>
        <p15:guide id="5" orient="horz" pos="3067">
          <p15:clr>
            <a:srgbClr val="A4A3A4"/>
          </p15:clr>
        </p15:guide>
        <p15:guide id="6" pos="3073">
          <p15:clr>
            <a:srgbClr val="A4A3A4"/>
          </p15:clr>
        </p15:guide>
        <p15:guide id="7" pos="170">
          <p15:clr>
            <a:srgbClr val="A4A3A4"/>
          </p15:clr>
        </p15:guide>
        <p15:guide id="8" pos="3118">
          <p15:clr>
            <a:srgbClr val="A4A3A4"/>
          </p15:clr>
        </p15:guide>
        <p15:guide id="9" pos="3166">
          <p15:clr>
            <a:srgbClr val="A4A3A4"/>
          </p15:clr>
        </p15:guide>
        <p15:guide id="10" pos="6066">
          <p15:clr>
            <a:srgbClr val="A4A3A4"/>
          </p15:clr>
        </p15:guide>
        <p15:guide id="11" pos="1122">
          <p15:clr>
            <a:srgbClr val="A4A3A4"/>
          </p15:clr>
        </p15:guide>
        <p15:guide id="12" orient="horz" pos="905">
          <p15:clr>
            <a:srgbClr val="A4A3A4"/>
          </p15:clr>
        </p15:guide>
        <p15:guide id="13" orient="horz" pos="3117">
          <p15:clr>
            <a:srgbClr val="A4A3A4"/>
          </p15:clr>
        </p15:guide>
        <p15:guide id="14" orient="horz" pos="2402">
          <p15:clr>
            <a:srgbClr val="A4A3A4"/>
          </p15:clr>
        </p15:guide>
        <p15:guide id="15" orient="horz" pos="1416">
          <p15:clr>
            <a:srgbClr val="A4A3A4"/>
          </p15:clr>
        </p15:guide>
        <p15:guide id="16" orient="horz" pos="2300">
          <p15:clr>
            <a:srgbClr val="A4A3A4"/>
          </p15:clr>
        </p15:guide>
        <p15:guide id="17" pos="2838">
          <p15:clr>
            <a:srgbClr val="A4A3A4"/>
          </p15:clr>
        </p15:guide>
        <p15:guide id="18" pos="157">
          <p15:clr>
            <a:srgbClr val="A4A3A4"/>
          </p15:clr>
        </p15:guide>
        <p15:guide id="19" pos="2880">
          <p15:clr>
            <a:srgbClr val="A4A3A4"/>
          </p15:clr>
        </p15:guide>
        <p15:guide id="20" pos="2924">
          <p15:clr>
            <a:srgbClr val="A4A3A4"/>
          </p15:clr>
        </p15:guide>
        <p15:guide id="21" pos="5602">
          <p15:clr>
            <a:srgbClr val="A4A3A4"/>
          </p15:clr>
        </p15:guide>
        <p15:guide id="22" pos="10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8000"/>
    <a:srgbClr val="0000FF"/>
    <a:srgbClr val="002060"/>
    <a:srgbClr val="FFCCFF"/>
    <a:srgbClr val="D8EEF0"/>
    <a:srgbClr val="B8E0E3"/>
    <a:srgbClr val="FFFFCC"/>
    <a:srgbClr val="FFFF99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1" autoAdjust="0"/>
    <p:restoredTop sz="80595" autoAdjust="0"/>
  </p:normalViewPr>
  <p:slideViewPr>
    <p:cSldViewPr>
      <p:cViewPr varScale="1">
        <p:scale>
          <a:sx n="82" d="100"/>
          <a:sy n="82" d="100"/>
        </p:scale>
        <p:origin x="1368" y="84"/>
      </p:cViewPr>
      <p:guideLst>
        <p:guide orient="horz" pos="1207"/>
        <p:guide orient="horz" pos="4156"/>
        <p:guide orient="horz" pos="3203"/>
        <p:guide orient="horz" pos="1888"/>
        <p:guide orient="horz" pos="3067"/>
        <p:guide pos="3073"/>
        <p:guide pos="170"/>
        <p:guide pos="3118"/>
        <p:guide pos="3166"/>
        <p:guide pos="6066"/>
        <p:guide pos="1122"/>
        <p:guide orient="horz" pos="905"/>
        <p:guide orient="horz" pos="3117"/>
        <p:guide orient="horz" pos="2402"/>
        <p:guide orient="horz" pos="1416"/>
        <p:guide orient="horz" pos="2300"/>
        <p:guide pos="2838"/>
        <p:guide pos="157"/>
        <p:guide pos="2880"/>
        <p:guide pos="2924"/>
        <p:guide pos="5602"/>
        <p:guide pos="10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25" d="100"/>
          <a:sy n="125" d="100"/>
        </p:scale>
        <p:origin x="-2952" y="-78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7" y="4"/>
            <a:ext cx="2945448" cy="496253"/>
          </a:xfrm>
          <a:prstGeom prst="rect">
            <a:avLst/>
          </a:prstGeom>
        </p:spPr>
        <p:txBody>
          <a:bodyPr vert="horz" lIns="91275" tIns="45637" rIns="91275" bIns="4563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646" y="4"/>
            <a:ext cx="2945448" cy="496253"/>
          </a:xfrm>
          <a:prstGeom prst="rect">
            <a:avLst/>
          </a:prstGeom>
        </p:spPr>
        <p:txBody>
          <a:bodyPr vert="horz" lIns="91275" tIns="45637" rIns="91275" bIns="45637" rtlCol="0"/>
          <a:lstStyle>
            <a:lvl1pPr algn="r">
              <a:defRPr sz="1200"/>
            </a:lvl1pPr>
          </a:lstStyle>
          <a:p>
            <a:fld id="{96C3F5BC-79FB-45EB-BA9C-4869EA2C1870}" type="datetimeFigureOut">
              <a:rPr lang="ko-KR" altLang="en-US" smtClean="0"/>
              <a:pPr/>
              <a:t>2019-01-15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7" y="9428805"/>
            <a:ext cx="2945448" cy="496252"/>
          </a:xfrm>
          <a:prstGeom prst="rect">
            <a:avLst/>
          </a:prstGeom>
        </p:spPr>
        <p:txBody>
          <a:bodyPr vert="horz" lIns="91275" tIns="45637" rIns="91275" bIns="4563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646" y="9428805"/>
            <a:ext cx="2945448" cy="496252"/>
          </a:xfrm>
          <a:prstGeom prst="rect">
            <a:avLst/>
          </a:prstGeom>
        </p:spPr>
        <p:txBody>
          <a:bodyPr vert="horz" lIns="91275" tIns="45637" rIns="91275" bIns="45637" rtlCol="0" anchor="b"/>
          <a:lstStyle>
            <a:lvl1pPr algn="r">
              <a:defRPr sz="1200"/>
            </a:lvl1pPr>
          </a:lstStyle>
          <a:p>
            <a:fld id="{E27CCEE4-58B5-4668-83B3-8CC8BA09B1E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72585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5660" cy="496332"/>
          </a:xfrm>
          <a:prstGeom prst="rect">
            <a:avLst/>
          </a:prstGeom>
        </p:spPr>
        <p:txBody>
          <a:bodyPr vert="horz" lIns="91275" tIns="45637" rIns="91275" bIns="4563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60" cy="496332"/>
          </a:xfrm>
          <a:prstGeom prst="rect">
            <a:avLst/>
          </a:prstGeom>
        </p:spPr>
        <p:txBody>
          <a:bodyPr vert="horz" lIns="91275" tIns="45637" rIns="91275" bIns="45637" rtlCol="0"/>
          <a:lstStyle>
            <a:lvl1pPr algn="r">
              <a:defRPr sz="1200"/>
            </a:lvl1pPr>
          </a:lstStyle>
          <a:p>
            <a:fld id="{076565F2-705E-4F87-BCE6-6D7EC1A3E02C}" type="datetimeFigureOut">
              <a:rPr lang="ko-KR" altLang="en-US" smtClean="0"/>
              <a:pPr/>
              <a:t>2019-01-15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7" rIns="91275" bIns="4563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9" y="4715153"/>
            <a:ext cx="5438140" cy="4466987"/>
          </a:xfrm>
          <a:prstGeom prst="rect">
            <a:avLst/>
          </a:prstGeom>
        </p:spPr>
        <p:txBody>
          <a:bodyPr vert="horz" lIns="91275" tIns="45637" rIns="91275" bIns="45637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3" y="9428589"/>
            <a:ext cx="2945660" cy="496332"/>
          </a:xfrm>
          <a:prstGeom prst="rect">
            <a:avLst/>
          </a:prstGeom>
        </p:spPr>
        <p:txBody>
          <a:bodyPr vert="horz" lIns="91275" tIns="45637" rIns="91275" bIns="4563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5" y="9428589"/>
            <a:ext cx="2945660" cy="496332"/>
          </a:xfrm>
          <a:prstGeom prst="rect">
            <a:avLst/>
          </a:prstGeom>
        </p:spPr>
        <p:txBody>
          <a:bodyPr vert="horz" lIns="91275" tIns="45637" rIns="91275" bIns="45637" rtlCol="0" anchor="b"/>
          <a:lstStyle>
            <a:lvl1pPr algn="r">
              <a:defRPr sz="1200"/>
            </a:lvl1pPr>
          </a:lstStyle>
          <a:p>
            <a:fld id="{7EF0EBCA-9AB8-48FE-B5BD-739F855929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8603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9724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79448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69171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58896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48620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8344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8068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7793" algn="l" defTabSz="779448" rtl="0" eaLnBrk="1" latinLnBrk="1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ADBA66-505B-48F6-A2F9-3E31B31542F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4437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0EBCA-9AB8-48FE-B5BD-739F855929F9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2474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0EBCA-9AB8-48FE-B5BD-739F855929F9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2204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F0EBCA-9AB8-48FE-B5BD-739F855929F9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422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gif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54"/>
            <a:ext cx="7772400" cy="11025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6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9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9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8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8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297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ko-KR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14102B35-B0DB-4B3B-B13A-9833B2FD27E2}" type="slidenum">
              <a:rPr lang="ko-KR" alt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72" y="4767381"/>
            <a:ext cx="2133600" cy="273844"/>
          </a:xfrm>
          <a:prstGeom prst="rect">
            <a:avLst/>
          </a:prstGeom>
        </p:spPr>
        <p:txBody>
          <a:bodyPr/>
          <a:lstStyle/>
          <a:p>
            <a:fld id="{C2D52234-1FDD-4AD5-B55E-2B474C4F049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2019-01-15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767381"/>
            <a:ext cx="2895600" cy="273844"/>
          </a:xfrm>
          <a:prstGeom prst="rect">
            <a:avLst/>
          </a:prstGeom>
        </p:spPr>
        <p:txBody>
          <a:bodyPr lIns="77953" tIns="38976" rIns="77953" bIns="38976"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4767381"/>
            <a:ext cx="2133600" cy="273844"/>
          </a:xfrm>
          <a:prstGeom prst="rect">
            <a:avLst/>
          </a:prstGeom>
        </p:spPr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그림 5" descr="간지2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164038"/>
          </a:xfrm>
          <a:prstGeom prst="rect">
            <a:avLst/>
          </a:prstGeom>
        </p:spPr>
      </p:pic>
      <p:pic>
        <p:nvPicPr>
          <p:cNvPr id="11" name="Picture 3" descr="23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7109" y="188206"/>
            <a:ext cx="846137" cy="21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제목 1"/>
          <p:cNvSpPr>
            <a:spLocks noGrp="1"/>
          </p:cNvSpPr>
          <p:nvPr>
            <p:ph type="ctrTitle" hasCustomPrompt="1"/>
          </p:nvPr>
        </p:nvSpPr>
        <p:spPr>
          <a:xfrm>
            <a:off x="357158" y="1017974"/>
            <a:ext cx="8540200" cy="1102519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r">
              <a:defRPr lang="ko-KR" altLang="en-US" sz="4600" b="1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altLang="ko-KR" dirty="0" smtClean="0"/>
              <a:t> System LSI Business pt master</a:t>
            </a:r>
            <a:endParaRPr lang="ko-KR" altLang="en-US" dirty="0"/>
          </a:p>
        </p:txBody>
      </p:sp>
      <p:sp>
        <p:nvSpPr>
          <p:cNvPr id="1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2435962" y="3651540"/>
            <a:ext cx="6400800" cy="2718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lang="en-US" altLang="ko-KR" sz="2400" b="1" kern="1200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9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9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9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85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8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8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Pt master draft design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52234-1FDD-4AD5-B55E-2B474C4F0494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2019-01-15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lIns="77953" tIns="38976" rIns="77953" bIns="38976"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/>
          <a:lstStyle/>
          <a:p>
            <a:fld id="{5100F728-0AB3-4366-8ED3-BACDC7022A04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그림 5" descr="간지2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164038"/>
          </a:xfrm>
          <a:prstGeom prst="rect">
            <a:avLst/>
          </a:prstGeom>
        </p:spPr>
      </p:pic>
      <p:pic>
        <p:nvPicPr>
          <p:cNvPr id="11" name="Picture 3" descr="23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684" y="188123"/>
            <a:ext cx="846137" cy="21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제목 1"/>
          <p:cNvSpPr>
            <a:spLocks noGrp="1"/>
          </p:cNvSpPr>
          <p:nvPr>
            <p:ph type="ctrTitle" hasCustomPrompt="1"/>
          </p:nvPr>
        </p:nvSpPr>
        <p:spPr>
          <a:xfrm>
            <a:off x="357158" y="1017974"/>
            <a:ext cx="8540200" cy="1102519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r">
              <a:defRPr lang="ko-KR" altLang="en-US" sz="4600" b="1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altLang="ko-KR" dirty="0" smtClean="0"/>
              <a:t> System LSI Business pt master</a:t>
            </a:r>
            <a:endParaRPr lang="ko-KR" altLang="en-US" dirty="0"/>
          </a:p>
        </p:txBody>
      </p:sp>
      <p:sp>
        <p:nvSpPr>
          <p:cNvPr id="13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2435962" y="3651424"/>
            <a:ext cx="6400800" cy="271849"/>
          </a:xfrm>
        </p:spPr>
        <p:txBody>
          <a:bodyPr>
            <a:noAutofit/>
          </a:bodyPr>
          <a:lstStyle>
            <a:lvl1pPr marL="0" indent="0" algn="r">
              <a:buNone/>
              <a:defRPr lang="en-US" altLang="ko-KR" sz="2400" b="1" kern="1200" dirty="0" smtClean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9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9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9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85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8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8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Pt master draft design</a:t>
            </a:r>
          </a:p>
        </p:txBody>
      </p:sp>
      <p:pic>
        <p:nvPicPr>
          <p:cNvPr id="9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3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F047-D65B-4691-B52A-0382F9AEC9ED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2019-01-15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3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182941" y="33468"/>
            <a:ext cx="8778118" cy="421163"/>
          </a:xfrm>
        </p:spPr>
        <p:txBody>
          <a:bodyPr>
            <a:noAutofit/>
          </a:bodyPr>
          <a:lstStyle>
            <a:lvl1pPr marL="0" algn="l" defTabSz="779526" rtl="0" eaLnBrk="1" latinLnBrk="1" hangingPunct="1">
              <a:defRPr lang="ko-KR" altLang="en-US" sz="2400" b="1" kern="1200" dirty="0">
                <a:solidFill>
                  <a:srgbClr val="002060"/>
                </a:solidFill>
                <a:latin typeface="+mj-ea"/>
                <a:ea typeface="+mj-ea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6692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4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8311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72" y="4767379"/>
            <a:ext cx="2133600" cy="273844"/>
          </a:xfrm>
          <a:prstGeom prst="rect">
            <a:avLst/>
          </a:prstGeom>
        </p:spPr>
        <p:txBody>
          <a:bodyPr/>
          <a:lstStyle/>
          <a:p>
            <a:fld id="{B168F047-D65B-4691-B52A-0382F9AEC9ED}" type="datetimeFigureOut">
              <a:rPr lang="ko-KR" altLang="en-US" smtClean="0"/>
              <a:pPr/>
              <a:t>2019-01-15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379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/>
          <a:p>
            <a:endParaRPr lang="ko-KR" altLang="en-US"/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72" y="4767379"/>
            <a:ext cx="2133600" cy="273844"/>
          </a:xfrm>
          <a:prstGeom prst="rect">
            <a:avLst/>
          </a:prstGeom>
        </p:spPr>
        <p:txBody>
          <a:bodyPr/>
          <a:lstStyle/>
          <a:p>
            <a:fld id="{B168F047-D65B-4691-B52A-0382F9AEC9ED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2019-01-15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379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182941" y="33468"/>
            <a:ext cx="8778118" cy="421163"/>
          </a:xfrm>
        </p:spPr>
        <p:txBody>
          <a:bodyPr>
            <a:noAutofit/>
          </a:bodyPr>
          <a:lstStyle>
            <a:lvl1pPr marL="0" algn="l" defTabSz="779526" rtl="0" eaLnBrk="1" latinLnBrk="1" hangingPunct="1">
              <a:defRPr lang="ko-KR" altLang="en-US" sz="2400" kern="120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" y="465520"/>
            <a:ext cx="9142534" cy="18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3025" y="45243"/>
            <a:ext cx="8691200" cy="528285"/>
          </a:xfrm>
          <a:prstGeom prst="rect">
            <a:avLst/>
          </a:prstGeom>
        </p:spPr>
        <p:txBody>
          <a:bodyPr anchor="ctr"/>
          <a:lstStyle>
            <a:lvl1pPr algn="l">
              <a:defRPr sz="3100" b="1">
                <a:solidFill>
                  <a:srgbClr val="003399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4" name="슬라이드 번호 개체 틀 2"/>
          <p:cNvSpPr>
            <a:spLocks noGrp="1"/>
          </p:cNvSpPr>
          <p:nvPr>
            <p:ph type="sldNum" sz="quarter" idx="10"/>
          </p:nvPr>
        </p:nvSpPr>
        <p:spPr>
          <a:xfrm>
            <a:off x="8433292" y="4917285"/>
            <a:ext cx="811823" cy="273844"/>
          </a:xfrm>
          <a:prstGeom prst="rect">
            <a:avLst/>
          </a:prstGeom>
        </p:spPr>
        <p:txBody>
          <a:bodyPr vert="horz" wrap="square" lIns="77953" tIns="38976" rIns="77953" bIns="38976" numCol="1" anchor="ctr" anchorCtr="0" compatLnSpc="1">
            <a:prstTxWarp prst="textNoShape">
              <a:avLst/>
            </a:prstTxWarp>
          </a:bodyPr>
          <a:lstStyle>
            <a:lvl1pPr algn="ctr">
              <a:defRPr kumimoji="0" sz="1000" b="1">
                <a:solidFill>
                  <a:srgbClr val="404040"/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defTabSz="77952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ko-KR" smtClean="0"/>
              <a:t>- </a:t>
            </a:r>
            <a:fld id="{638EB434-38D8-44A5-9143-057C25D39DA3}" type="slidenum">
              <a:rPr lang="ko-KR" altLang="en-US" smtClean="0"/>
              <a:pPr defTabSz="779526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ko-KR" smtClean="0"/>
              <a:t> -</a:t>
            </a:r>
            <a:endParaRPr lang="ko-KR" altLang="en-US" dirty="0"/>
          </a:p>
        </p:txBody>
      </p:sp>
      <p:sp>
        <p:nvSpPr>
          <p:cNvPr id="5" name="내용 개체 틀 2"/>
          <p:cNvSpPr>
            <a:spLocks noGrp="1"/>
          </p:cNvSpPr>
          <p:nvPr>
            <p:ph idx="1"/>
          </p:nvPr>
        </p:nvSpPr>
        <p:spPr>
          <a:xfrm>
            <a:off x="219778" y="681540"/>
            <a:ext cx="8704447" cy="4247664"/>
          </a:xfrm>
          <a:prstGeom prst="rect">
            <a:avLst/>
          </a:prstGeom>
        </p:spPr>
        <p:txBody>
          <a:bodyPr/>
          <a:lstStyle>
            <a:lvl1pPr>
              <a:lnSpc>
                <a:spcPct val="120000"/>
              </a:lnSpc>
              <a:spcBef>
                <a:spcPts val="512"/>
              </a:spcBef>
              <a:buFontTx/>
              <a:buBlip>
                <a:blip r:embed="rId3"/>
              </a:buBlip>
              <a:defRPr sz="1700" b="1" cap="none" spc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cs typeface="Tahoma" pitchFamily="34" charset="0"/>
              </a:defRPr>
            </a:lvl1pPr>
            <a:lvl2pPr>
              <a:lnSpc>
                <a:spcPct val="120000"/>
              </a:lnSpc>
              <a:spcBef>
                <a:spcPts val="512"/>
              </a:spcBef>
              <a:buFontTx/>
              <a:buBlip>
                <a:blip r:embed="rId4"/>
              </a:buBlip>
              <a:defRPr sz="1400">
                <a:latin typeface="+mj-lt"/>
              </a:defRPr>
            </a:lvl2pPr>
            <a:lvl3pPr>
              <a:lnSpc>
                <a:spcPct val="120000"/>
              </a:lnSpc>
              <a:spcBef>
                <a:spcPts val="512"/>
              </a:spcBef>
              <a:buFont typeface="Wingdings" pitchFamily="2" charset="2"/>
              <a:buChar char="ü"/>
              <a:defRPr sz="1200"/>
            </a:lvl3pPr>
            <a:lvl4pPr>
              <a:lnSpc>
                <a:spcPct val="120000"/>
              </a:lnSpc>
              <a:spcBef>
                <a:spcPts val="512"/>
              </a:spcBef>
              <a:defRPr sz="1000"/>
            </a:lvl4pPr>
            <a:lvl5pPr>
              <a:lnSpc>
                <a:spcPct val="120000"/>
              </a:lnSpc>
              <a:spcBef>
                <a:spcPts val="512"/>
              </a:spcBef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Ovr>
    <a:masterClrMapping/>
  </p:clrMapOvr>
  <p:transition>
    <p:fade/>
  </p:transition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2941" y="33468"/>
            <a:ext cx="8778118" cy="421163"/>
          </a:xfrm>
        </p:spPr>
        <p:txBody>
          <a:bodyPr>
            <a:noAutofit/>
          </a:bodyPr>
          <a:lstStyle>
            <a:lvl1pPr marL="0" algn="l" defTabSz="779526" rtl="0" eaLnBrk="1" latinLnBrk="1" hangingPunct="1">
              <a:defRPr lang="ko-KR" altLang="en-US" sz="2400" b="1" i="0" kern="1200" baseline="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2941" y="573528"/>
            <a:ext cx="8778118" cy="4266474"/>
          </a:xfrm>
        </p:spPr>
        <p:txBody>
          <a:bodyPr>
            <a:normAutofit/>
          </a:bodyPr>
          <a:lstStyle>
            <a:lvl1pPr marL="231422" indent="-231422">
              <a:lnSpc>
                <a:spcPct val="120000"/>
              </a:lnSpc>
              <a:spcBef>
                <a:spcPts val="512"/>
              </a:spcBef>
              <a:spcAft>
                <a:spcPts val="0"/>
              </a:spcAft>
              <a:buFontTx/>
              <a:buBlip>
                <a:blip r:embed="rId2"/>
              </a:buBlip>
              <a:defRPr sz="1700" b="1">
                <a:solidFill>
                  <a:schemeClr val="tx1"/>
                </a:solidFill>
              </a:defRPr>
            </a:lvl1pPr>
            <a:lvl2pPr marL="461491" indent="-230068">
              <a:lnSpc>
                <a:spcPct val="120000"/>
              </a:lnSpc>
              <a:defRPr sz="1500" b="1"/>
            </a:lvl2pPr>
            <a:lvl3pPr marL="613065" indent="-151575">
              <a:lnSpc>
                <a:spcPct val="120000"/>
              </a:lnSpc>
              <a:defRPr sz="1400"/>
            </a:lvl3pPr>
            <a:lvl4pPr marL="764640" indent="-151575">
              <a:lnSpc>
                <a:spcPct val="120000"/>
              </a:lnSpc>
              <a:defRPr sz="1200"/>
            </a:lvl4pPr>
            <a:lvl5pPr marL="916214" indent="-151575">
              <a:lnSpc>
                <a:spcPct val="120000"/>
              </a:lnSpc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0" y="4923287"/>
            <a:ext cx="91440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932989"/>
      </p:ext>
    </p:extLst>
  </p:cSld>
  <p:clrMapOvr>
    <a:masterClrMapping/>
  </p:clrMapOvr>
  <p:transition>
    <p:pull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54"/>
            <a:ext cx="7772400" cy="11025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6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9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9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8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8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7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297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ko-KR" altLang="en-US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14102B35-B0DB-4B3B-B13A-9833B2FD27E2}" type="slidenum">
              <a:rPr lang="ko-KR" alt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79924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2"/>
          </p:nvPr>
        </p:nvSpPr>
        <p:spPr>
          <a:xfrm>
            <a:off x="182857" y="572400"/>
            <a:ext cx="8777142" cy="4266000"/>
          </a:xfrm>
        </p:spPr>
        <p:txBody>
          <a:bodyPr/>
          <a:lstStyle>
            <a:lvl1pPr marL="230175" indent="-230175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182942" y="33468"/>
            <a:ext cx="8778118" cy="421163"/>
          </a:xfrm>
        </p:spPr>
        <p:txBody>
          <a:bodyPr>
            <a:noAutofit/>
          </a:bodyPr>
          <a:lstStyle>
            <a:lvl1pPr marL="0" algn="l" defTabSz="779526" rtl="0" eaLnBrk="1" latinLnBrk="1" hangingPunct="1">
              <a:defRPr lang="ko-KR" altLang="en-US" sz="2400" kern="120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18814862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182941" y="33468"/>
            <a:ext cx="8778118" cy="421163"/>
          </a:xfrm>
        </p:spPr>
        <p:txBody>
          <a:bodyPr>
            <a:noAutofit/>
          </a:bodyPr>
          <a:lstStyle>
            <a:lvl1pPr marL="0" algn="l" defTabSz="779526" rtl="0" eaLnBrk="1" latinLnBrk="1" hangingPunct="1">
              <a:defRPr lang="ko-KR" altLang="en-US" sz="2400" kern="120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653648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kumimoji="1" lang="ko-KR" altLang="en-US" sz="3100" b="1" kern="1200" dirty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0" y="4923287"/>
            <a:ext cx="9144000" cy="273844"/>
          </a:xfrm>
        </p:spPr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직선 연결선 6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735868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lIns="77945" tIns="38972" rIns="77945" bIns="38972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454631"/>
            <a:ext cx="9144000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3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0" y="4923287"/>
            <a:ext cx="9144000" cy="273844"/>
          </a:xfrm>
        </p:spPr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124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14" y="4767285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519522"/>
            <a:ext cx="91440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3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0" y="4923287"/>
            <a:ext cx="9144000" cy="273844"/>
          </a:xfrm>
        </p:spPr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266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14" y="4767285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직선 연결선 8"/>
          <p:cNvCxnSpPr/>
          <p:nvPr userDrawn="1"/>
        </p:nvCxnSpPr>
        <p:spPr>
          <a:xfrm>
            <a:off x="0" y="519522"/>
            <a:ext cx="91440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14103" y="107139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0" y="4923287"/>
            <a:ext cx="9144000" cy="273844"/>
          </a:xfrm>
        </p:spPr>
        <p:txBody>
          <a:bodyPr/>
          <a:lstStyle/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260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0" y="4923287"/>
            <a:ext cx="91440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7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6.gif"/><Relationship Id="rId5" Type="http://schemas.openxmlformats.org/officeDocument/2006/relationships/image" Target="../media/image8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77945" tIns="38972" rIns="77945" bIns="38972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vert="horz" lIns="77945" tIns="38972" rIns="77945" bIns="38972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14" y="4767297"/>
            <a:ext cx="21336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0" y="4923287"/>
            <a:ext cx="91440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2" r:id="rId5"/>
    <p:sldLayoutId id="2147483773" r:id="rId6"/>
    <p:sldLayoutId id="2147483775" r:id="rId7"/>
    <p:sldLayoutId id="2147483777" r:id="rId8"/>
    <p:sldLayoutId id="2147483778" r:id="rId9"/>
    <p:sldLayoutId id="2147483869" r:id="rId10"/>
    <p:sldLayoutId id="2147483762" r:id="rId11"/>
    <p:sldLayoutId id="2147483764" r:id="rId12"/>
    <p:sldLayoutId id="2147483765" r:id="rId13"/>
    <p:sldLayoutId id="2147483861" r:id="rId14"/>
    <p:sldLayoutId id="2147483862" r:id="rId15"/>
    <p:sldLayoutId id="2147483872" r:id="rId16"/>
    <p:sldLayoutId id="2147483873" r:id="rId17"/>
    <p:sldLayoutId id="2147483874" r:id="rId18"/>
    <p:sldLayoutId id="2147483875" r:id="rId19"/>
    <p:sldLayoutId id="2147483876" r:id="rId20"/>
    <p:sldLayoutId id="2147483877" r:id="rId21"/>
    <p:sldLayoutId id="2147483878" r:id="rId22"/>
    <p:sldLayoutId id="2147483879" r:id="rId23"/>
    <p:sldLayoutId id="2147483880" r:id="rId24"/>
    <p:sldLayoutId id="2147483881" r:id="rId25"/>
    <p:sldLayoutId id="2147483914" r:id="rId26"/>
  </p:sldLayoutIdLst>
  <p:transition>
    <p:pull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79448" rtl="0" eaLnBrk="1" latinLnBrk="1" hangingPunct="1">
        <a:spcBef>
          <a:spcPct val="0"/>
        </a:spcBef>
        <a:buNone/>
        <a:defRPr sz="3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2293" indent="-292293" algn="l" defTabSz="779448" rtl="0" eaLnBrk="1" latinLnBrk="1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33302" indent="-243577" algn="l" defTabSz="779448" rtl="0" eaLnBrk="1" latinLnBrk="1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4310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034" indent="-194862" algn="l" defTabSz="779448" rtl="0" eaLnBrk="1" latinLnBrk="1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53758" indent="-194862" algn="l" defTabSz="779448" rtl="0" eaLnBrk="1" latinLnBrk="1" hangingPunct="1">
        <a:spcBef>
          <a:spcPct val="20000"/>
        </a:spcBef>
        <a:buFont typeface="Arial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3482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3205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930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2654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724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448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9171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896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620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8344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8068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793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77945" tIns="38972" rIns="77945" bIns="38972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vert="horz" lIns="77945" tIns="38972" rIns="77945" bIns="38972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14" y="4767297"/>
            <a:ext cx="21336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0" y="4923287"/>
            <a:ext cx="9144000" cy="273844"/>
          </a:xfrm>
          <a:prstGeom prst="rect">
            <a:avLst/>
          </a:prstGeom>
        </p:spPr>
        <p:txBody>
          <a:bodyPr vert="horz" lIns="77945" tIns="38972" rIns="77945" bIns="3897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02B35-B0DB-4B3B-B13A-9833B2FD27E2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6" descr="J:\삼성\7월\LSI 마스터작업\work\confidential copy.png"/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8145455" y="81000"/>
            <a:ext cx="878188" cy="22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6"/>
          <p:cNvSpPr>
            <a:spLocks noChangeArrowheads="1"/>
          </p:cNvSpPr>
          <p:nvPr userDrawn="1"/>
        </p:nvSpPr>
        <p:spPr bwMode="auto">
          <a:xfrm>
            <a:off x="6157510" y="4953393"/>
            <a:ext cx="2989357" cy="21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4887" tIns="14887" rIns="14887" bIns="14887">
            <a:spAutoFit/>
          </a:bodyPr>
          <a:lstStyle/>
          <a:p>
            <a:pPr algn="r">
              <a:spcBef>
                <a:spcPct val="0"/>
              </a:spcBef>
              <a:defRPr/>
            </a:pPr>
            <a:r>
              <a:rPr lang="ko-KR" altLang="en-US" sz="1200" b="1" smtClean="0">
                <a:solidFill>
                  <a:srgbClr val="0000CC"/>
                </a:solidFill>
                <a:latin typeface="Monotype Corsiva" pitchFamily="66" charset="0"/>
                <a:ea typeface="바탕체" pitchFamily="17" charset="-127"/>
              </a:rPr>
              <a:t>강건한 기반 기술력</a:t>
            </a:r>
            <a:r>
              <a:rPr lang="en-US" altLang="ko-KR" sz="1200" b="1" smtClean="0">
                <a:solidFill>
                  <a:srgbClr val="0000CC"/>
                </a:solidFill>
                <a:latin typeface="Monotype Corsiva" pitchFamily="66" charset="0"/>
                <a:ea typeface="바탕체" pitchFamily="17" charset="-127"/>
              </a:rPr>
              <a:t>, </a:t>
            </a:r>
            <a:r>
              <a:rPr lang="ko-KR" altLang="en-US" sz="1200" b="1" smtClean="0">
                <a:solidFill>
                  <a:srgbClr val="0000CC"/>
                </a:solidFill>
                <a:latin typeface="Monotype Corsiva" pitchFamily="66" charset="0"/>
                <a:ea typeface="바탕체" pitchFamily="17" charset="-127"/>
              </a:rPr>
              <a:t>최고의 설계 경쟁력</a:t>
            </a:r>
            <a:endParaRPr lang="en-US" altLang="ko-KR" sz="1200" b="1" smtClean="0">
              <a:solidFill>
                <a:srgbClr val="0000CC"/>
              </a:solidFill>
              <a:latin typeface="Monotype Corsiva" pitchFamily="66" charset="0"/>
              <a:ea typeface="바탕체" pitchFamily="17" charset="-127"/>
            </a:endParaRPr>
          </a:p>
        </p:txBody>
      </p:sp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1" y="4955490"/>
            <a:ext cx="2989357" cy="214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4887" tIns="14887" rIns="14887" bIns="14887">
            <a:spAutoFit/>
          </a:bodyPr>
          <a:lstStyle>
            <a:defPPr>
              <a:defRPr lang="ko-KR"/>
            </a:defPPr>
            <a:lvl1pPr marL="0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2972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5946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8914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1862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4859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17829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70804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23780" algn="l" defTabSz="905946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ko-KR" sz="1200" b="1" smtClean="0">
                <a:solidFill>
                  <a:srgbClr val="0000CC"/>
                </a:solidFill>
                <a:latin typeface="Monotype Corsiva" pitchFamily="66" charset="0"/>
                <a:ea typeface="바탕체" pitchFamily="17" charset="-127"/>
              </a:rPr>
              <a:t>IDT (Infra Design &amp; Technology)</a:t>
            </a:r>
            <a:endParaRPr lang="en-US" altLang="ko-KR" sz="1200" b="1" dirty="0" smtClean="0">
              <a:solidFill>
                <a:srgbClr val="0000CC"/>
              </a:solidFill>
              <a:latin typeface="Monotype Corsiva" pitchFamily="66" charset="0"/>
              <a:ea typeface="바탕체" pitchFamily="17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5371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</p:sldLayoutIdLst>
  <p:transition>
    <p:pull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79448" rtl="0" eaLnBrk="1" latinLnBrk="1" hangingPunct="1">
        <a:spcBef>
          <a:spcPct val="0"/>
        </a:spcBef>
        <a:buNone/>
        <a:defRPr sz="3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0175" indent="-230175" algn="l" defTabSz="779448" rtl="0" eaLnBrk="1" latinLnBrk="1" hangingPunct="1">
        <a:spcBef>
          <a:spcPts val="512"/>
        </a:spcBef>
        <a:buFontTx/>
        <a:buBlip>
          <a:blip r:embed="rId5"/>
        </a:buBlip>
        <a:defRPr sz="1700" b="1" kern="1200">
          <a:solidFill>
            <a:srgbClr val="0000FF"/>
          </a:solidFill>
          <a:latin typeface="+mn-lt"/>
          <a:ea typeface="+mn-ea"/>
          <a:cs typeface="+mn-cs"/>
        </a:defRPr>
      </a:lvl1pPr>
      <a:lvl2pPr marL="598455" indent="-227106" algn="l" defTabSz="779448" rtl="0" eaLnBrk="1" latinLnBrk="1" hangingPunct="1">
        <a:spcBef>
          <a:spcPct val="20000"/>
        </a:spcBef>
        <a:buFontTx/>
        <a:buBlip>
          <a:blip r:embed="rId6"/>
        </a:buBlip>
        <a:defRPr sz="1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770319" indent="-227106" algn="l" defTabSz="779448" rtl="0" eaLnBrk="1" latinLnBrk="1" hangingPunct="1">
        <a:spcBef>
          <a:spcPct val="20000"/>
        </a:spcBef>
        <a:buFontTx/>
        <a:buBlip>
          <a:blip r:embed="rId7"/>
        </a:buBlip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150" indent="-227106" algn="l" defTabSz="779448" rtl="0" eaLnBrk="1" latinLnBrk="1" hangingPunct="1">
        <a:spcBef>
          <a:spcPts val="341"/>
        </a:spcBef>
        <a:buFont typeface="Wingdings" panose="05000000000000000000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27600" indent="-227106" algn="l" defTabSz="779448" rtl="0" eaLnBrk="1" latinLnBrk="1" hangingPunct="1">
        <a:spcBef>
          <a:spcPct val="20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143482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33205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22930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12654" indent="-194862" algn="l" defTabSz="779448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724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448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9171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896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8620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8344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8068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7793" algn="l" defTabSz="779448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부제목 5"/>
          <p:cNvSpPr>
            <a:spLocks noGrp="1"/>
          </p:cNvSpPr>
          <p:nvPr>
            <p:ph type="subTitle" idx="1"/>
          </p:nvPr>
        </p:nvSpPr>
        <p:spPr>
          <a:xfrm>
            <a:off x="781450" y="3219822"/>
            <a:ext cx="8055313" cy="271849"/>
          </a:xfrm>
        </p:spPr>
        <p:txBody>
          <a:bodyPr>
            <a:noAutofit/>
          </a:bodyPr>
          <a:lstStyle/>
          <a:p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Jae </a:t>
            </a:r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Hoon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Kim, </a:t>
            </a:r>
            <a:r>
              <a:rPr lang="en-US" altLang="ko-KR" sz="1700" dirty="0" err="1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Wootae</a:t>
            </a:r>
            <a:r>
              <a:rPr lang="en-US" altLang="ko-KR" sz="1700" dirty="0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Kim, </a:t>
            </a:r>
            <a:r>
              <a:rPr lang="en-US" altLang="ko-KR" sz="1700" dirty="0" err="1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Naya</a:t>
            </a:r>
            <a:r>
              <a:rPr lang="en-US" altLang="ko-KR" sz="1700" dirty="0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Ha, </a:t>
            </a:r>
            <a:r>
              <a:rPr lang="en-US" altLang="ko-KR" sz="1700" dirty="0" err="1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Hyung-Ock</a:t>
            </a:r>
            <a:r>
              <a:rPr lang="en-US" altLang="ko-KR" sz="1700" dirty="0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Kim, </a:t>
            </a:r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Sunik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Heo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, </a:t>
            </a:r>
          </a:p>
          <a:p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Hyunjeong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</a:t>
            </a:r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Roh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, </a:t>
            </a:r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Hayoung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Kim, </a:t>
            </a:r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Yonghwan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Kim, </a:t>
            </a:r>
            <a:r>
              <a:rPr lang="en-US" altLang="ko-KR" sz="1700" dirty="0" err="1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Hyunwoo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 Kim, </a:t>
            </a:r>
            <a:r>
              <a:rPr lang="en-US" altLang="ko-KR" sz="1700" dirty="0" smtClean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and Jung </a:t>
            </a:r>
            <a:r>
              <a:rPr lang="en-US" altLang="ko-KR" sz="1700" dirty="0"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Yun Choi</a:t>
            </a:r>
          </a:p>
          <a:p>
            <a:endParaRPr lang="en-US" altLang="ko-KR" sz="1700" dirty="0"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altLang="ko-KR" sz="1700" dirty="0">
                <a:solidFill>
                  <a:srgbClr val="1F497D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Technology , Samsung Foundry, Korea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59838" y="843558"/>
            <a:ext cx="8704651" cy="1962306"/>
          </a:xfrm>
          <a:prstGeom prst="rect">
            <a:avLst/>
          </a:prstGeom>
          <a:noFill/>
        </p:spPr>
        <p:txBody>
          <a:bodyPr wrap="square" lIns="77953" tIns="38976" rIns="77953" bIns="38976" rtlCol="0">
            <a:spAutoFit/>
          </a:bodyPr>
          <a:lstStyle/>
          <a:p>
            <a:pPr algn="ctr" defTabSz="779526">
              <a:lnSpc>
                <a:spcPct val="120000"/>
              </a:lnSpc>
              <a:defRPr/>
            </a:pPr>
            <a:r>
              <a:rPr lang="en-US" altLang="ko-KR" sz="3400" b="1" dirty="0" smtClean="0">
                <a:solidFill>
                  <a:srgbClr val="1F497D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t>Local </a:t>
            </a:r>
            <a:r>
              <a:rPr lang="en-US" altLang="ko-KR" sz="3400" b="1" dirty="0">
                <a:solidFill>
                  <a:srgbClr val="1F497D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t>Layout </a:t>
            </a:r>
            <a:r>
              <a:rPr lang="en-US" altLang="ko-KR" sz="3400" b="1" dirty="0" smtClean="0">
                <a:solidFill>
                  <a:srgbClr val="1F497D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t>Effect aware </a:t>
            </a:r>
            <a:r>
              <a:rPr lang="en-US" altLang="ko-KR" sz="3400" b="1" dirty="0">
                <a:solidFill>
                  <a:srgbClr val="1F497D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t>Design Methodology for Performance Boost below 10nm </a:t>
            </a:r>
            <a:r>
              <a:rPr lang="en-US" altLang="ko-KR" sz="3400" b="1" dirty="0" err="1">
                <a:solidFill>
                  <a:srgbClr val="1F497D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t>FinFET</a:t>
            </a:r>
            <a:r>
              <a:rPr lang="en-US" altLang="ko-KR" sz="3400" b="1" dirty="0">
                <a:solidFill>
                  <a:srgbClr val="1F497D">
                    <a:lumMod val="50000"/>
                  </a:srgbClr>
                </a:solidFill>
                <a:latin typeface="Calibri" pitchFamily="34" charset="0"/>
                <a:cs typeface="Calibri" pitchFamily="34" charset="0"/>
              </a:rPr>
              <a:t> Technology</a:t>
            </a:r>
          </a:p>
        </p:txBody>
      </p:sp>
    </p:spTree>
    <p:extLst>
      <p:ext uri="{BB962C8B-B14F-4D97-AF65-F5344CB8AC3E}">
        <p14:creationId xmlns:p14="http://schemas.microsoft.com/office/powerpoint/2010/main" val="19324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/>
              <a:t>The </a:t>
            </a:r>
            <a:r>
              <a:rPr lang="en-US" altLang="ko-KR" sz="1600" dirty="0" smtClean="0"/>
              <a:t>Indispensable Impact </a:t>
            </a:r>
            <a:r>
              <a:rPr lang="en-US" altLang="ko-KR" sz="1600" dirty="0"/>
              <a:t>of </a:t>
            </a:r>
            <a:r>
              <a:rPr lang="en-US" altLang="ko-KR" sz="1600" dirty="0" smtClean="0"/>
              <a:t>Layout Context</a:t>
            </a:r>
            <a:endParaRPr lang="en-US" altLang="ko-KR" sz="1600" dirty="0"/>
          </a:p>
          <a:p>
            <a:endParaRPr lang="ko-KR" altLang="en-US" sz="15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모서리가 둥근 사각형 설명선 5"/>
          <p:cNvSpPr/>
          <p:nvPr/>
        </p:nvSpPr>
        <p:spPr>
          <a:xfrm>
            <a:off x="179513" y="915566"/>
            <a:ext cx="5688631" cy="2096307"/>
          </a:xfrm>
          <a:prstGeom prst="wedgeRoundRectCallout">
            <a:avLst>
              <a:gd name="adj1" fmla="val -49371"/>
              <a:gd name="adj2" fmla="val -160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953" tIns="38976" rIns="77953" bIns="38976" rtlCol="0" anchor="ctr" anchorCtr="0"/>
          <a:lstStyle/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 performance (speed, leakage, power</a:t>
            </a: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 of </a:t>
            </a: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 STD cell varies according to the layout context around the </a:t>
            </a: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cell; refer to as local </a:t>
            </a: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layout effect (LLE)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Device </a:t>
            </a: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performance shifted by LLE is ever increasing in technology scaling down  not enough to model the performance of a transistor or cell in isolation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While </a:t>
            </a: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 process has developed to minimize its impact, designer has considered it only in terms of robust </a:t>
            </a: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design (multi-corner library, specialized cell place for WPE)</a:t>
            </a:r>
            <a:endParaRPr lang="en-US" altLang="ko-KR" sz="14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7" name="Picture 4" descr="http://blogs.synopsys.com/analoginsights/files/2013/03/Finfet_Victo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0" t="11412" r="860" b="7846"/>
          <a:stretch/>
        </p:blipFill>
        <p:spPr bwMode="auto">
          <a:xfrm>
            <a:off x="6012160" y="1045639"/>
            <a:ext cx="2803446" cy="1475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36632" y="2526164"/>
            <a:ext cx="26594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 smtClean="0">
                <a:latin typeface="Calibri" panose="020F0502020204030204" pitchFamily="34" charset="0"/>
              </a:rPr>
              <a:t>[</a:t>
            </a:r>
            <a:r>
              <a:rPr lang="en-US" altLang="ko-KR" sz="1100" b="1" dirty="0" err="1" smtClean="0">
                <a:latin typeface="Calibri" panose="020F0502020204030204" pitchFamily="34" charset="0"/>
              </a:rPr>
              <a:t>FinFET</a:t>
            </a:r>
            <a:r>
              <a:rPr lang="en-US" altLang="ko-KR" sz="1100" b="1" dirty="0" smtClean="0">
                <a:latin typeface="Calibri" panose="020F0502020204030204" pitchFamily="34" charset="0"/>
              </a:rPr>
              <a:t> stress proximity </a:t>
            </a:r>
            <a:r>
              <a:rPr lang="en-US" altLang="ko-KR" sz="1100" b="1" dirty="0">
                <a:latin typeface="Calibri" panose="020F0502020204030204" pitchFamily="34" charset="0"/>
              </a:rPr>
              <a:t>effects; courtesy of </a:t>
            </a:r>
            <a:r>
              <a:rPr lang="en-US" altLang="ko-KR" sz="1100" b="1" dirty="0" smtClean="0">
                <a:latin typeface="Calibri" panose="020F0502020204030204" pitchFamily="34" charset="0"/>
              </a:rPr>
              <a:t>Synopsys blog]</a:t>
            </a:r>
            <a:endParaRPr lang="ko-KR" altLang="en-US" sz="1100" b="1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09707" y="4441008"/>
            <a:ext cx="2318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Calibri" panose="020F0502020204030204" pitchFamily="34" charset="0"/>
              </a:rPr>
              <a:t>[Well </a:t>
            </a:r>
            <a:r>
              <a:rPr lang="en-US" altLang="ko-KR" sz="1100" b="1" dirty="0">
                <a:latin typeface="Calibri" panose="020F0502020204030204" pitchFamily="34" charset="0"/>
              </a:rPr>
              <a:t>Proximity </a:t>
            </a:r>
            <a:r>
              <a:rPr lang="en-US" altLang="ko-KR" sz="1100" b="1" dirty="0" smtClean="0">
                <a:latin typeface="Calibri" panose="020F0502020204030204" pitchFamily="34" charset="0"/>
              </a:rPr>
              <a:t>Effect, </a:t>
            </a:r>
            <a:r>
              <a:rPr lang="en-US" altLang="ko-KR" sz="1100" b="1" dirty="0" err="1" smtClean="0">
                <a:latin typeface="Calibri" panose="020F0502020204030204" pitchFamily="34" charset="0"/>
              </a:rPr>
              <a:t>WPE</a:t>
            </a:r>
            <a:r>
              <a:rPr lang="en-US" altLang="ko-KR" sz="1100" b="1" dirty="0" smtClean="0">
                <a:latin typeface="Calibri" panose="020F0502020204030204" pitchFamily="34" charset="0"/>
              </a:rPr>
              <a:t>]</a:t>
            </a:r>
            <a:endParaRPr lang="ko-KR" altLang="en-US" sz="1100" b="1" dirty="0">
              <a:latin typeface="Calibri" panose="020F0502020204030204" pitchFamily="34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3838269" y="3063349"/>
            <a:ext cx="2000264" cy="1285884"/>
            <a:chOff x="2214546" y="3261860"/>
            <a:chExt cx="2000264" cy="1285884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2500298" y="4298962"/>
              <a:ext cx="1428760" cy="2143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 rot="16200000">
              <a:off x="2071670" y="3714758"/>
              <a:ext cx="571504" cy="28575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Photo resist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 rot="16200000">
              <a:off x="3643305" y="3714758"/>
              <a:ext cx="571504" cy="28575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Photo resist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2214546" y="4143386"/>
              <a:ext cx="428628" cy="21431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STI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3643305" y="4143386"/>
              <a:ext cx="428628" cy="21431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STI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643174" y="4143386"/>
              <a:ext cx="1000132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3000364" y="4143386"/>
              <a:ext cx="357190" cy="214314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dirty="0" smtClean="0">
                  <a:latin typeface="Arial" pitchFamily="34" charset="0"/>
                  <a:cs typeface="Arial" pitchFamily="34" charset="0"/>
                </a:rPr>
                <a:t>STI</a:t>
              </a:r>
              <a:endParaRPr lang="ko-KR" alt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71868" y="4332300"/>
              <a:ext cx="64294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>
                  <a:latin typeface="Arial" pitchFamily="34" charset="0"/>
                  <a:cs typeface="Arial" pitchFamily="34" charset="0"/>
                </a:rPr>
                <a:t>well</a:t>
              </a:r>
              <a:endParaRPr lang="ko-KR" altLang="en-US" sz="8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" name="직선 화살표 연결선 18"/>
            <p:cNvCxnSpPr/>
            <p:nvPr/>
          </p:nvCxnSpPr>
          <p:spPr>
            <a:xfrm rot="5400000">
              <a:off x="2158189" y="3770321"/>
              <a:ext cx="540548" cy="794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그룹 19"/>
            <p:cNvGrpSpPr/>
            <p:nvPr/>
          </p:nvGrpSpPr>
          <p:grpSpPr>
            <a:xfrm>
              <a:off x="2682066" y="3497292"/>
              <a:ext cx="904090" cy="961982"/>
              <a:chOff x="2682066" y="3743365"/>
              <a:chExt cx="904090" cy="716727"/>
            </a:xfrm>
          </p:grpSpPr>
          <p:cxnSp>
            <p:nvCxnSpPr>
              <p:cNvPr id="35" name="직선 화살표 연결선 34"/>
              <p:cNvCxnSpPr/>
              <p:nvPr/>
            </p:nvCxnSpPr>
            <p:spPr>
              <a:xfrm rot="5400000">
                <a:off x="2325670" y="4102108"/>
                <a:ext cx="714380" cy="1588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직선 화살표 연결선 35"/>
              <p:cNvCxnSpPr/>
              <p:nvPr/>
            </p:nvCxnSpPr>
            <p:spPr>
              <a:xfrm rot="5400000">
                <a:off x="2478070" y="4102108"/>
                <a:ext cx="714380" cy="1588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직선 화살표 연결선 36"/>
              <p:cNvCxnSpPr/>
              <p:nvPr/>
            </p:nvCxnSpPr>
            <p:spPr>
              <a:xfrm rot="5400000">
                <a:off x="2630470" y="4102108"/>
                <a:ext cx="714380" cy="1588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직선 화살표 연결선 37"/>
              <p:cNvCxnSpPr/>
              <p:nvPr/>
            </p:nvCxnSpPr>
            <p:spPr>
              <a:xfrm rot="5400000">
                <a:off x="2782870" y="4102108"/>
                <a:ext cx="714380" cy="1588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직선 화살표 연결선 38"/>
              <p:cNvCxnSpPr/>
              <p:nvPr/>
            </p:nvCxnSpPr>
            <p:spPr>
              <a:xfrm rot="5400000">
                <a:off x="2935270" y="4102108"/>
                <a:ext cx="714380" cy="1588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직선 화살표 연결선 39"/>
              <p:cNvCxnSpPr/>
              <p:nvPr/>
            </p:nvCxnSpPr>
            <p:spPr>
              <a:xfrm rot="5400000">
                <a:off x="3087670" y="4102108"/>
                <a:ext cx="714380" cy="1588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화살표 연결선 40"/>
              <p:cNvCxnSpPr/>
              <p:nvPr/>
            </p:nvCxnSpPr>
            <p:spPr>
              <a:xfrm rot="5400000">
                <a:off x="3228172" y="4099761"/>
                <a:ext cx="714380" cy="1588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직선 화살표 연결선 20"/>
            <p:cNvCxnSpPr/>
            <p:nvPr/>
          </p:nvCxnSpPr>
          <p:spPr>
            <a:xfrm rot="5400000">
              <a:off x="3582187" y="3761589"/>
              <a:ext cx="552454" cy="1588"/>
            </a:xfrm>
            <a:prstGeom prst="straightConnector1">
              <a:avLst/>
            </a:prstGeom>
            <a:ln>
              <a:solidFill>
                <a:schemeClr val="tx2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그룹 21"/>
            <p:cNvGrpSpPr/>
            <p:nvPr/>
          </p:nvGrpSpPr>
          <p:grpSpPr>
            <a:xfrm>
              <a:off x="2454260" y="3776670"/>
              <a:ext cx="459582" cy="589760"/>
              <a:chOff x="2422510" y="3675070"/>
              <a:chExt cx="459582" cy="589760"/>
            </a:xfrm>
          </p:grpSpPr>
          <p:cxnSp>
            <p:nvCxnSpPr>
              <p:cNvPr id="30" name="직선 화살표 연결선 29"/>
              <p:cNvCxnSpPr/>
              <p:nvPr/>
            </p:nvCxnSpPr>
            <p:spPr>
              <a:xfrm rot="10800000" flipH="1" flipV="1">
                <a:off x="2428860" y="3786196"/>
                <a:ext cx="365920" cy="407196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화살표 연결선 30"/>
              <p:cNvCxnSpPr/>
              <p:nvPr/>
            </p:nvCxnSpPr>
            <p:spPr>
              <a:xfrm rot="10800000" flipH="1" flipV="1">
                <a:off x="2428860" y="3675070"/>
                <a:ext cx="365920" cy="407196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직선 화살표 연결선 31"/>
              <p:cNvCxnSpPr/>
              <p:nvPr/>
            </p:nvCxnSpPr>
            <p:spPr>
              <a:xfrm rot="10800000" flipH="1" flipV="1">
                <a:off x="2428861" y="3857634"/>
                <a:ext cx="365920" cy="407196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직선 화살표 연결선 32"/>
              <p:cNvCxnSpPr/>
              <p:nvPr/>
            </p:nvCxnSpPr>
            <p:spPr>
              <a:xfrm>
                <a:off x="2435210" y="3868746"/>
                <a:ext cx="446882" cy="305594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화살표 연결선 33"/>
              <p:cNvCxnSpPr/>
              <p:nvPr/>
            </p:nvCxnSpPr>
            <p:spPr>
              <a:xfrm>
                <a:off x="2422510" y="3917960"/>
                <a:ext cx="446882" cy="305594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그룹 22"/>
            <p:cNvGrpSpPr/>
            <p:nvPr/>
          </p:nvGrpSpPr>
          <p:grpSpPr>
            <a:xfrm rot="5400000">
              <a:off x="3494081" y="3792545"/>
              <a:ext cx="459582" cy="589760"/>
              <a:chOff x="2422510" y="3675070"/>
              <a:chExt cx="459582" cy="589760"/>
            </a:xfrm>
          </p:grpSpPr>
          <p:cxnSp>
            <p:nvCxnSpPr>
              <p:cNvPr id="25" name="직선 화살표 연결선 24"/>
              <p:cNvCxnSpPr/>
              <p:nvPr/>
            </p:nvCxnSpPr>
            <p:spPr>
              <a:xfrm rot="10800000" flipH="1" flipV="1">
                <a:off x="2428860" y="3786196"/>
                <a:ext cx="365920" cy="407196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직선 화살표 연결선 25"/>
              <p:cNvCxnSpPr/>
              <p:nvPr/>
            </p:nvCxnSpPr>
            <p:spPr>
              <a:xfrm rot="10800000" flipH="1" flipV="1">
                <a:off x="2428860" y="3675070"/>
                <a:ext cx="365920" cy="407196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직선 화살표 연결선 26"/>
              <p:cNvCxnSpPr/>
              <p:nvPr/>
            </p:nvCxnSpPr>
            <p:spPr>
              <a:xfrm rot="10800000" flipH="1" flipV="1">
                <a:off x="2428861" y="3857634"/>
                <a:ext cx="365920" cy="407196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화살표 연결선 27"/>
              <p:cNvCxnSpPr/>
              <p:nvPr/>
            </p:nvCxnSpPr>
            <p:spPr>
              <a:xfrm>
                <a:off x="2435210" y="3868746"/>
                <a:ext cx="446882" cy="305594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직선 화살표 연결선 28"/>
              <p:cNvCxnSpPr/>
              <p:nvPr/>
            </p:nvCxnSpPr>
            <p:spPr>
              <a:xfrm>
                <a:off x="2422510" y="3917960"/>
                <a:ext cx="446882" cy="305594"/>
              </a:xfrm>
              <a:prstGeom prst="straightConnector1">
                <a:avLst/>
              </a:prstGeom>
              <a:ln>
                <a:solidFill>
                  <a:schemeClr val="tx2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2714612" y="3261860"/>
              <a:ext cx="135732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>
                  <a:latin typeface="Arial" pitchFamily="34" charset="0"/>
                  <a:cs typeface="Arial" pitchFamily="34" charset="0"/>
                </a:rPr>
                <a:t>well ion implant</a:t>
              </a:r>
              <a:endParaRPr lang="ko-KR" altLang="en-US" sz="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0" name="직사각형 89"/>
          <p:cNvSpPr/>
          <p:nvPr/>
        </p:nvSpPr>
        <p:spPr>
          <a:xfrm>
            <a:off x="323528" y="4452058"/>
            <a:ext cx="338437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b="1" dirty="0" smtClean="0">
                <a:latin typeface="Calibri" panose="020F0502020204030204" pitchFamily="34" charset="0"/>
              </a:rPr>
              <a:t>[STD cell delay variability induced by  cell placement]</a:t>
            </a:r>
            <a:endParaRPr lang="ko-KR" altLang="en-US" sz="1100" b="1" dirty="0">
              <a:latin typeface="Calibri" panose="020F0502020204030204" pitchFamily="34" charset="0"/>
            </a:endParaRPr>
          </a:p>
        </p:txBody>
      </p:sp>
      <p:grpSp>
        <p:nvGrpSpPr>
          <p:cNvPr id="135" name="그룹 134"/>
          <p:cNvGrpSpPr/>
          <p:nvPr/>
        </p:nvGrpSpPr>
        <p:grpSpPr>
          <a:xfrm>
            <a:off x="416486" y="3219822"/>
            <a:ext cx="3291418" cy="1242501"/>
            <a:chOff x="5798248" y="1014904"/>
            <a:chExt cx="3291418" cy="1242501"/>
          </a:xfrm>
        </p:grpSpPr>
        <p:grpSp>
          <p:nvGrpSpPr>
            <p:cNvPr id="42" name="그룹 41"/>
            <p:cNvGrpSpPr>
              <a:grpSpLocks noChangeAspect="1"/>
            </p:cNvGrpSpPr>
            <p:nvPr/>
          </p:nvGrpSpPr>
          <p:grpSpPr>
            <a:xfrm>
              <a:off x="5798248" y="1014904"/>
              <a:ext cx="834313" cy="423390"/>
              <a:chOff x="5882520" y="4087463"/>
              <a:chExt cx="1285859" cy="432032"/>
            </a:xfrm>
          </p:grpSpPr>
          <p:sp>
            <p:nvSpPr>
              <p:cNvPr id="43" name="직사각형 42"/>
              <p:cNvSpPr/>
              <p:nvPr/>
            </p:nvSpPr>
            <p:spPr>
              <a:xfrm>
                <a:off x="6425793" y="4230941"/>
                <a:ext cx="282965" cy="144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직사각형 43"/>
              <p:cNvSpPr/>
              <p:nvPr/>
            </p:nvSpPr>
            <p:spPr>
              <a:xfrm>
                <a:off x="6452275" y="4087463"/>
                <a:ext cx="188644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직사각형 44"/>
              <p:cNvSpPr/>
              <p:nvPr/>
            </p:nvSpPr>
            <p:spPr>
              <a:xfrm>
                <a:off x="6640918" y="4087463"/>
                <a:ext cx="377288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직사각형 45"/>
              <p:cNvSpPr/>
              <p:nvPr/>
            </p:nvSpPr>
            <p:spPr>
              <a:xfrm>
                <a:off x="6243289" y="4230941"/>
                <a:ext cx="180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직사각형 46"/>
              <p:cNvSpPr/>
              <p:nvPr/>
            </p:nvSpPr>
            <p:spPr>
              <a:xfrm>
                <a:off x="6699687" y="4230941"/>
                <a:ext cx="188644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직사각형 47"/>
              <p:cNvSpPr/>
              <p:nvPr/>
            </p:nvSpPr>
            <p:spPr>
              <a:xfrm>
                <a:off x="6885414" y="4230941"/>
                <a:ext cx="282965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직사각형 48"/>
              <p:cNvSpPr/>
              <p:nvPr/>
            </p:nvSpPr>
            <p:spPr>
              <a:xfrm>
                <a:off x="6099408" y="4375495"/>
                <a:ext cx="468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직사각형 49"/>
              <p:cNvSpPr/>
              <p:nvPr/>
            </p:nvSpPr>
            <p:spPr>
              <a:xfrm>
                <a:off x="6565453" y="4375495"/>
                <a:ext cx="282966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직사각형 50"/>
              <p:cNvSpPr/>
              <p:nvPr/>
            </p:nvSpPr>
            <p:spPr>
              <a:xfrm>
                <a:off x="6850599" y="4375495"/>
                <a:ext cx="282966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직사각형 51"/>
              <p:cNvSpPr/>
              <p:nvPr/>
            </p:nvSpPr>
            <p:spPr>
              <a:xfrm>
                <a:off x="6079912" y="4087463"/>
                <a:ext cx="377288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직사각형 52"/>
              <p:cNvSpPr/>
              <p:nvPr/>
            </p:nvSpPr>
            <p:spPr>
              <a:xfrm>
                <a:off x="5882520" y="4230941"/>
                <a:ext cx="360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4" name="그룹 53"/>
            <p:cNvGrpSpPr>
              <a:grpSpLocks noChangeAspect="1"/>
            </p:cNvGrpSpPr>
            <p:nvPr/>
          </p:nvGrpSpPr>
          <p:grpSpPr>
            <a:xfrm>
              <a:off x="6673488" y="1190840"/>
              <a:ext cx="851052" cy="418946"/>
              <a:chOff x="7355274" y="4086750"/>
              <a:chExt cx="1311657" cy="427495"/>
            </a:xfrm>
          </p:grpSpPr>
          <p:sp>
            <p:nvSpPr>
              <p:cNvPr id="55" name="직사각형 54"/>
              <p:cNvSpPr/>
              <p:nvPr/>
            </p:nvSpPr>
            <p:spPr>
              <a:xfrm>
                <a:off x="7929755" y="4229242"/>
                <a:ext cx="282966" cy="144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6" name="직사각형 55"/>
              <p:cNvSpPr/>
              <p:nvPr/>
            </p:nvSpPr>
            <p:spPr>
              <a:xfrm>
                <a:off x="7534719" y="4086750"/>
                <a:ext cx="648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사각형 56"/>
              <p:cNvSpPr/>
              <p:nvPr/>
            </p:nvSpPr>
            <p:spPr>
              <a:xfrm>
                <a:off x="8155152" y="4086750"/>
                <a:ext cx="377288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사각형 57"/>
              <p:cNvSpPr/>
              <p:nvPr/>
            </p:nvSpPr>
            <p:spPr>
              <a:xfrm>
                <a:off x="7637896" y="4229242"/>
                <a:ext cx="288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직사각형 58"/>
              <p:cNvSpPr/>
              <p:nvPr/>
            </p:nvSpPr>
            <p:spPr>
              <a:xfrm>
                <a:off x="8206519" y="4229242"/>
                <a:ext cx="180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직사각형 59"/>
              <p:cNvSpPr/>
              <p:nvPr/>
            </p:nvSpPr>
            <p:spPr>
              <a:xfrm>
                <a:off x="8383965" y="4229242"/>
                <a:ext cx="282966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직사각형 60"/>
              <p:cNvSpPr/>
              <p:nvPr/>
            </p:nvSpPr>
            <p:spPr>
              <a:xfrm>
                <a:off x="7562795" y="4370245"/>
                <a:ext cx="282966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직사각형 61"/>
              <p:cNvSpPr/>
              <p:nvPr/>
            </p:nvSpPr>
            <p:spPr>
              <a:xfrm>
                <a:off x="7840815" y="4370245"/>
                <a:ext cx="282966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직사각형 62"/>
              <p:cNvSpPr/>
              <p:nvPr/>
            </p:nvSpPr>
            <p:spPr>
              <a:xfrm>
                <a:off x="8125961" y="4370245"/>
                <a:ext cx="282966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직사각형 63"/>
              <p:cNvSpPr/>
              <p:nvPr/>
            </p:nvSpPr>
            <p:spPr>
              <a:xfrm>
                <a:off x="7355274" y="4086750"/>
                <a:ext cx="180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직사각형 64"/>
              <p:cNvSpPr/>
              <p:nvPr/>
            </p:nvSpPr>
            <p:spPr>
              <a:xfrm>
                <a:off x="7461275" y="4229242"/>
                <a:ext cx="180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66" name="그룹 65"/>
            <p:cNvGrpSpPr>
              <a:grpSpLocks noChangeAspect="1"/>
            </p:cNvGrpSpPr>
            <p:nvPr/>
          </p:nvGrpSpPr>
          <p:grpSpPr>
            <a:xfrm>
              <a:off x="5938973" y="1541250"/>
              <a:ext cx="720507" cy="416610"/>
              <a:chOff x="6048177" y="4672217"/>
              <a:chExt cx="1110460" cy="425113"/>
            </a:xfrm>
          </p:grpSpPr>
          <p:sp>
            <p:nvSpPr>
              <p:cNvPr id="67" name="직사각형 66"/>
              <p:cNvSpPr/>
              <p:nvPr/>
            </p:nvSpPr>
            <p:spPr>
              <a:xfrm>
                <a:off x="6338680" y="4813313"/>
                <a:ext cx="282966" cy="144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직사각형 67"/>
              <p:cNvSpPr/>
              <p:nvPr/>
            </p:nvSpPr>
            <p:spPr>
              <a:xfrm>
                <a:off x="6353182" y="4672217"/>
                <a:ext cx="288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직사각형 68"/>
              <p:cNvSpPr/>
              <p:nvPr/>
            </p:nvSpPr>
            <p:spPr>
              <a:xfrm>
                <a:off x="6639792" y="4672217"/>
                <a:ext cx="377288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직사각형 69"/>
              <p:cNvSpPr/>
              <p:nvPr/>
            </p:nvSpPr>
            <p:spPr>
              <a:xfrm>
                <a:off x="6156176" y="4813313"/>
                <a:ext cx="180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사각형 70"/>
              <p:cNvSpPr/>
              <p:nvPr/>
            </p:nvSpPr>
            <p:spPr>
              <a:xfrm>
                <a:off x="6594950" y="4813313"/>
                <a:ext cx="288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직사각형 71"/>
              <p:cNvSpPr/>
              <p:nvPr/>
            </p:nvSpPr>
            <p:spPr>
              <a:xfrm>
                <a:off x="6875671" y="4813313"/>
                <a:ext cx="282966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직사각형 72"/>
              <p:cNvSpPr/>
              <p:nvPr/>
            </p:nvSpPr>
            <p:spPr>
              <a:xfrm>
                <a:off x="6107808" y="4953330"/>
                <a:ext cx="468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직사각형 73"/>
              <p:cNvSpPr/>
              <p:nvPr/>
            </p:nvSpPr>
            <p:spPr>
              <a:xfrm>
                <a:off x="6573853" y="4953330"/>
                <a:ext cx="282966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직사각형 74"/>
              <p:cNvSpPr/>
              <p:nvPr/>
            </p:nvSpPr>
            <p:spPr>
              <a:xfrm>
                <a:off x="6854463" y="4953330"/>
                <a:ext cx="282966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직사각형 75"/>
              <p:cNvSpPr/>
              <p:nvPr/>
            </p:nvSpPr>
            <p:spPr>
              <a:xfrm>
                <a:off x="6102601" y="4672217"/>
                <a:ext cx="252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직사각형 76"/>
              <p:cNvSpPr/>
              <p:nvPr/>
            </p:nvSpPr>
            <p:spPr>
              <a:xfrm>
                <a:off x="6048177" y="4813313"/>
                <a:ext cx="108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8" name="그룹 77"/>
            <p:cNvGrpSpPr>
              <a:grpSpLocks noChangeAspect="1"/>
            </p:cNvGrpSpPr>
            <p:nvPr/>
          </p:nvGrpSpPr>
          <p:grpSpPr>
            <a:xfrm>
              <a:off x="6689777" y="1752826"/>
              <a:ext cx="782274" cy="421058"/>
              <a:chOff x="7469675" y="4676266"/>
              <a:chExt cx="1205656" cy="429651"/>
            </a:xfrm>
          </p:grpSpPr>
          <p:sp>
            <p:nvSpPr>
              <p:cNvPr id="79" name="직사각형 78"/>
              <p:cNvSpPr/>
              <p:nvPr/>
            </p:nvSpPr>
            <p:spPr>
              <a:xfrm>
                <a:off x="7938155" y="4818758"/>
                <a:ext cx="282966" cy="1440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직사각형 79"/>
              <p:cNvSpPr/>
              <p:nvPr/>
            </p:nvSpPr>
            <p:spPr>
              <a:xfrm>
                <a:off x="8028400" y="4676266"/>
                <a:ext cx="144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직사각형 80"/>
              <p:cNvSpPr/>
              <p:nvPr/>
            </p:nvSpPr>
            <p:spPr>
              <a:xfrm>
                <a:off x="8163552" y="4676266"/>
                <a:ext cx="377288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직사각형 81"/>
              <p:cNvSpPr/>
              <p:nvPr/>
            </p:nvSpPr>
            <p:spPr>
              <a:xfrm>
                <a:off x="7646296" y="4818758"/>
                <a:ext cx="288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사각형 82"/>
              <p:cNvSpPr/>
              <p:nvPr/>
            </p:nvSpPr>
            <p:spPr>
              <a:xfrm>
                <a:off x="8214919" y="4818758"/>
                <a:ext cx="180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>
                <a:off x="8392365" y="4818758"/>
                <a:ext cx="282966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직사각형 84"/>
              <p:cNvSpPr/>
              <p:nvPr/>
            </p:nvSpPr>
            <p:spPr>
              <a:xfrm>
                <a:off x="7575958" y="4961917"/>
                <a:ext cx="216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직사각형 85"/>
              <p:cNvSpPr/>
              <p:nvPr/>
            </p:nvSpPr>
            <p:spPr>
              <a:xfrm>
                <a:off x="7793310" y="4961917"/>
                <a:ext cx="540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직사각형 86"/>
              <p:cNvSpPr/>
              <p:nvPr/>
            </p:nvSpPr>
            <p:spPr>
              <a:xfrm>
                <a:off x="8321482" y="4961917"/>
                <a:ext cx="282966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>
                <a:off x="7668384" y="4676266"/>
                <a:ext cx="360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직사각형 88"/>
              <p:cNvSpPr/>
              <p:nvPr/>
            </p:nvSpPr>
            <p:spPr>
              <a:xfrm>
                <a:off x="7469675" y="4818758"/>
                <a:ext cx="180000" cy="144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91" name="그룹 90"/>
            <p:cNvGrpSpPr/>
            <p:nvPr/>
          </p:nvGrpSpPr>
          <p:grpSpPr>
            <a:xfrm>
              <a:off x="7528434" y="1095158"/>
              <a:ext cx="1561232" cy="1162247"/>
              <a:chOff x="7187232" y="1661046"/>
              <a:chExt cx="1921272" cy="1403270"/>
            </a:xfrm>
          </p:grpSpPr>
          <p:cxnSp>
            <p:nvCxnSpPr>
              <p:cNvPr id="92" name="직선 연결선 91"/>
              <p:cNvCxnSpPr/>
              <p:nvPr/>
            </p:nvCxnSpPr>
            <p:spPr>
              <a:xfrm>
                <a:off x="7380312" y="2804194"/>
                <a:ext cx="1584176" cy="824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직사각형 92"/>
              <p:cNvSpPr/>
              <p:nvPr/>
            </p:nvSpPr>
            <p:spPr>
              <a:xfrm>
                <a:off x="7452320" y="2456892"/>
                <a:ext cx="144016" cy="354888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직사각형 93"/>
              <p:cNvSpPr/>
              <p:nvPr/>
            </p:nvSpPr>
            <p:spPr>
              <a:xfrm>
                <a:off x="7619280" y="2172668"/>
                <a:ext cx="144016" cy="63911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직사각형 94"/>
              <p:cNvSpPr/>
              <p:nvPr/>
            </p:nvSpPr>
            <p:spPr>
              <a:xfrm>
                <a:off x="7794326" y="1990147"/>
                <a:ext cx="144016" cy="821633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직사각형 95"/>
              <p:cNvSpPr/>
              <p:nvPr/>
            </p:nvSpPr>
            <p:spPr>
              <a:xfrm>
                <a:off x="7956376" y="2337512"/>
                <a:ext cx="144016" cy="474268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직사각형 96"/>
              <p:cNvSpPr/>
              <p:nvPr/>
            </p:nvSpPr>
            <p:spPr>
              <a:xfrm>
                <a:off x="8210326" y="2510732"/>
                <a:ext cx="144016" cy="301048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직사각형 97"/>
              <p:cNvSpPr/>
              <p:nvPr/>
            </p:nvSpPr>
            <p:spPr>
              <a:xfrm>
                <a:off x="8506742" y="2634336"/>
                <a:ext cx="144016" cy="17744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7907312" y="2804194"/>
                <a:ext cx="1201192" cy="2601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dirty="0" err="1" smtClean="0">
                    <a:latin typeface="Arial" pitchFamily="34" charset="0"/>
                    <a:cs typeface="Arial" pitchFamily="34" charset="0"/>
                  </a:rPr>
                  <a:t>stdcell</a:t>
                </a:r>
                <a:r>
                  <a:rPr lang="en-US" altLang="ko-KR" sz="800" dirty="0" smtClean="0">
                    <a:latin typeface="Arial" pitchFamily="34" charset="0"/>
                    <a:cs typeface="Arial" pitchFamily="34" charset="0"/>
                  </a:rPr>
                  <a:t> delay </a:t>
                </a:r>
                <a:endParaRPr lang="ko-KR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00" name="직선 연결선 99"/>
              <p:cNvCxnSpPr/>
              <p:nvPr/>
            </p:nvCxnSpPr>
            <p:spPr>
              <a:xfrm flipV="1">
                <a:off x="7404000" y="1866580"/>
                <a:ext cx="0" cy="941864"/>
              </a:xfrm>
              <a:prstGeom prst="line">
                <a:avLst/>
              </a:prstGeom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Box 100"/>
              <p:cNvSpPr txBox="1"/>
              <p:nvPr/>
            </p:nvSpPr>
            <p:spPr>
              <a:xfrm>
                <a:off x="7187232" y="1661046"/>
                <a:ext cx="1201192" cy="2601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dirty="0" smtClean="0">
                    <a:latin typeface="Arial" pitchFamily="34" charset="0"/>
                    <a:cs typeface="Arial" pitchFamily="34" charset="0"/>
                  </a:rPr>
                  <a:t>occurrence</a:t>
                </a:r>
                <a:endParaRPr lang="ko-KR" altLang="en-US" sz="8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21" name="그룹 120"/>
          <p:cNvGrpSpPr/>
          <p:nvPr/>
        </p:nvGrpSpPr>
        <p:grpSpPr>
          <a:xfrm>
            <a:off x="6439342" y="3003798"/>
            <a:ext cx="1959147" cy="1402251"/>
            <a:chOff x="4572000" y="1563638"/>
            <a:chExt cx="3276834" cy="2464147"/>
          </a:xfrm>
        </p:grpSpPr>
        <p:sp>
          <p:nvSpPr>
            <p:cNvPr id="122" name="직사각형 121"/>
            <p:cNvSpPr/>
            <p:nvPr/>
          </p:nvSpPr>
          <p:spPr>
            <a:xfrm>
              <a:off x="4572000" y="1563638"/>
              <a:ext cx="1584176" cy="103649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  <p:sp>
          <p:nvSpPr>
            <p:cNvPr id="123" name="한쪽 모서리가 둥근 사각형 122"/>
            <p:cNvSpPr/>
            <p:nvPr/>
          </p:nvSpPr>
          <p:spPr>
            <a:xfrm>
              <a:off x="4900341" y="1707654"/>
              <a:ext cx="807019" cy="472046"/>
            </a:xfrm>
            <a:prstGeom prst="round1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500" dirty="0" smtClean="0">
                  <a:solidFill>
                    <a:schemeClr val="tx1"/>
                  </a:solidFill>
                </a:rPr>
                <a:t>SS.lib</a:t>
              </a:r>
            </a:p>
            <a:p>
              <a:endParaRPr lang="en-US" altLang="ko-KR" sz="600" dirty="0" smtClean="0">
                <a:solidFill>
                  <a:schemeClr val="tx1"/>
                </a:solidFill>
              </a:endParaRPr>
            </a:p>
            <a:p>
              <a:endParaRPr lang="ko-KR" alt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124" name="한쪽 모서리가 둥근 사각형 123"/>
            <p:cNvSpPr/>
            <p:nvPr/>
          </p:nvSpPr>
          <p:spPr>
            <a:xfrm>
              <a:off x="5052741" y="1860054"/>
              <a:ext cx="807019" cy="472046"/>
            </a:xfrm>
            <a:prstGeom prst="round1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500" dirty="0" smtClean="0">
                  <a:solidFill>
                    <a:schemeClr val="tx1"/>
                  </a:solidFill>
                </a:rPr>
                <a:t>TT.lib</a:t>
              </a:r>
            </a:p>
            <a:p>
              <a:endParaRPr lang="en-US" altLang="ko-KR" sz="600" dirty="0" smtClean="0">
                <a:solidFill>
                  <a:schemeClr val="tx1"/>
                </a:solidFill>
              </a:endParaRPr>
            </a:p>
            <a:p>
              <a:endParaRPr lang="ko-KR" alt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125" name="한쪽 모서리가 둥근 사각형 124"/>
            <p:cNvSpPr/>
            <p:nvPr/>
          </p:nvSpPr>
          <p:spPr>
            <a:xfrm>
              <a:off x="5205141" y="2012454"/>
              <a:ext cx="807019" cy="472046"/>
            </a:xfrm>
            <a:prstGeom prst="round1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500" dirty="0" smtClean="0">
                  <a:solidFill>
                    <a:schemeClr val="tx1"/>
                  </a:solidFill>
                </a:rPr>
                <a:t>FF.lib</a:t>
              </a:r>
            </a:p>
            <a:p>
              <a:endParaRPr lang="en-US" altLang="ko-KR" sz="600" dirty="0" smtClean="0">
                <a:solidFill>
                  <a:schemeClr val="tx1"/>
                </a:solidFill>
              </a:endParaRPr>
            </a:p>
            <a:p>
              <a:endParaRPr lang="ko-KR" alt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126" name="직사각형 125"/>
            <p:cNvSpPr/>
            <p:nvPr/>
          </p:nvSpPr>
          <p:spPr>
            <a:xfrm>
              <a:off x="4572002" y="2787775"/>
              <a:ext cx="3223593" cy="50405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</a:t>
              </a:r>
              <a:endPara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7" name="직선 화살표 연결선 126"/>
            <p:cNvCxnSpPr>
              <a:stCxn id="125" idx="2"/>
            </p:cNvCxnSpPr>
            <p:nvPr/>
          </p:nvCxnSpPr>
          <p:spPr>
            <a:xfrm>
              <a:off x="5608651" y="2484500"/>
              <a:ext cx="0" cy="3032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직사각형 127"/>
            <p:cNvSpPr/>
            <p:nvPr/>
          </p:nvSpPr>
          <p:spPr>
            <a:xfrm>
              <a:off x="6264658" y="1577830"/>
              <a:ext cx="1584176" cy="103649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000"/>
            </a:p>
          </p:txBody>
        </p:sp>
        <p:sp>
          <p:nvSpPr>
            <p:cNvPr id="129" name="한쪽 모서리가 둥근 사각형 128"/>
            <p:cNvSpPr/>
            <p:nvPr/>
          </p:nvSpPr>
          <p:spPr>
            <a:xfrm>
              <a:off x="6520991" y="1707654"/>
              <a:ext cx="807019" cy="472046"/>
            </a:xfrm>
            <a:prstGeom prst="round1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500" dirty="0" smtClean="0">
                  <a:solidFill>
                    <a:schemeClr val="tx1"/>
                  </a:solidFill>
                </a:rPr>
                <a:t>NETLIST</a:t>
              </a:r>
            </a:p>
            <a:p>
              <a:endParaRPr lang="en-US" altLang="ko-KR" sz="600" dirty="0" smtClean="0">
                <a:solidFill>
                  <a:schemeClr val="tx1"/>
                </a:solidFill>
              </a:endParaRPr>
            </a:p>
            <a:p>
              <a:endParaRPr lang="ko-KR" alt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130" name="한쪽 모서리가 둥근 사각형 129"/>
            <p:cNvSpPr/>
            <p:nvPr/>
          </p:nvSpPr>
          <p:spPr>
            <a:xfrm>
              <a:off x="6673390" y="1860054"/>
              <a:ext cx="807019" cy="472046"/>
            </a:xfrm>
            <a:prstGeom prst="round1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500" dirty="0" smtClean="0">
                  <a:solidFill>
                    <a:schemeClr val="tx1"/>
                  </a:solidFill>
                </a:rPr>
                <a:t>SDC</a:t>
              </a:r>
            </a:p>
            <a:p>
              <a:endParaRPr lang="en-US" altLang="ko-KR" sz="600" dirty="0" smtClean="0">
                <a:solidFill>
                  <a:schemeClr val="tx1"/>
                </a:solidFill>
              </a:endParaRPr>
            </a:p>
            <a:p>
              <a:endParaRPr lang="ko-KR" alt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131" name="한쪽 모서리가 둥근 사각형 130"/>
            <p:cNvSpPr/>
            <p:nvPr/>
          </p:nvSpPr>
          <p:spPr>
            <a:xfrm>
              <a:off x="6825789" y="2012454"/>
              <a:ext cx="807019" cy="472046"/>
            </a:xfrm>
            <a:prstGeom prst="round1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500" dirty="0" smtClean="0">
                  <a:solidFill>
                    <a:schemeClr val="tx1"/>
                  </a:solidFill>
                </a:rPr>
                <a:t>PEX</a:t>
              </a:r>
            </a:p>
            <a:p>
              <a:endParaRPr lang="en-US" altLang="ko-KR" sz="600" dirty="0" smtClean="0">
                <a:solidFill>
                  <a:schemeClr val="tx1"/>
                </a:solidFill>
              </a:endParaRPr>
            </a:p>
            <a:p>
              <a:endParaRPr lang="ko-KR" altLang="en-US" sz="600" dirty="0">
                <a:solidFill>
                  <a:schemeClr val="tx1"/>
                </a:solidFill>
              </a:endParaRPr>
            </a:p>
          </p:txBody>
        </p:sp>
        <p:cxnSp>
          <p:nvCxnSpPr>
            <p:cNvPr id="132" name="직선 화살표 연결선 131"/>
            <p:cNvCxnSpPr/>
            <p:nvPr/>
          </p:nvCxnSpPr>
          <p:spPr>
            <a:xfrm>
              <a:off x="7229300" y="2484500"/>
              <a:ext cx="0" cy="3032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직선 화살표 연결선 132"/>
            <p:cNvCxnSpPr/>
            <p:nvPr/>
          </p:nvCxnSpPr>
          <p:spPr>
            <a:xfrm>
              <a:off x="6137711" y="3291829"/>
              <a:ext cx="0" cy="3032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>
              <a:off x="5053757" y="3595106"/>
              <a:ext cx="2223863" cy="43267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 smtClean="0"/>
                <a:t>Timing Signoff</a:t>
              </a:r>
              <a:endParaRPr lang="ko-KR" altLang="en-US" sz="1000" b="1" dirty="0"/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6084168" y="4398372"/>
            <a:ext cx="26594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b="1" dirty="0" smtClean="0">
                <a:latin typeface="Calibri" panose="020F0502020204030204" pitchFamily="34" charset="0"/>
              </a:rPr>
              <a:t>[Multi-corner libraries]</a:t>
            </a:r>
            <a:endParaRPr lang="ko-KR" altLang="en-US" sz="11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946195"/>
      </p:ext>
    </p:extLst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/>
              <a:t>Goal: Take </a:t>
            </a:r>
            <a:r>
              <a:rPr lang="en-US" altLang="ko-KR" sz="1600" dirty="0" smtClean="0"/>
              <a:t>Advantages </a:t>
            </a:r>
            <a:r>
              <a:rPr lang="en-US" altLang="ko-KR" sz="1600" dirty="0"/>
              <a:t>of </a:t>
            </a:r>
            <a:r>
              <a:rPr lang="en-US" altLang="ko-KR" sz="1600" dirty="0" smtClean="0"/>
              <a:t>The Impact </a:t>
            </a:r>
            <a:r>
              <a:rPr lang="en-US" altLang="ko-KR" sz="1600" dirty="0"/>
              <a:t>of LLE on </a:t>
            </a:r>
            <a:r>
              <a:rPr lang="en-US" altLang="ko-KR" sz="1600" dirty="0" smtClean="0"/>
              <a:t>Standard Cells</a:t>
            </a:r>
            <a:endParaRPr lang="ko-KR" altLang="en-US" sz="1600" dirty="0"/>
          </a:p>
          <a:p>
            <a:endParaRPr lang="ko-KR" alt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모서리가 둥근 사각형 설명선 4"/>
          <p:cNvSpPr/>
          <p:nvPr/>
        </p:nvSpPr>
        <p:spPr>
          <a:xfrm>
            <a:off x="179512" y="971561"/>
            <a:ext cx="5616624" cy="1888221"/>
          </a:xfrm>
          <a:prstGeom prst="wedgeRoundRectCallout">
            <a:avLst>
              <a:gd name="adj1" fmla="val -49371"/>
              <a:gd name="adj2" fmla="val -160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953" tIns="38976" rIns="77953" bIns="38976" rtlCol="0" anchor="ctr" anchorCtr="0"/>
          <a:lstStyle/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RX is one of the most representative parameter which </a:t>
            </a: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could be under control in </a:t>
            </a: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P&amp;R</a:t>
            </a: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and could give enough performance gain at the cost of </a:t>
            </a: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implementation.</a:t>
            </a:r>
          </a:p>
          <a:p>
            <a:pPr>
              <a:spcBef>
                <a:spcPts val="512"/>
              </a:spcBef>
            </a:pPr>
            <a:r>
              <a:rPr lang="en-US" altLang="ko-KR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1. Tensile</a:t>
            </a:r>
            <a:b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   </a:t>
            </a:r>
            <a:r>
              <a:rPr lang="en-US" altLang="ko-KR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Increase 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mobility of </a:t>
            </a:r>
            <a:r>
              <a:rPr lang="en-US" altLang="ko-KR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nFET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which has efficacy of </a:t>
            </a:r>
            <a:r>
              <a:rPr lang="en-US" altLang="ko-KR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Idsat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increase </a:t>
            </a:r>
          </a:p>
          <a:p>
            <a:pPr>
              <a:spcBef>
                <a:spcPts val="512"/>
              </a:spcBef>
            </a:pP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2. Compressive</a:t>
            </a:r>
            <a:b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   </a:t>
            </a:r>
            <a:r>
              <a:rPr lang="en-US" altLang="ko-KR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Decrease 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mobility of </a:t>
            </a:r>
            <a:r>
              <a:rPr lang="en-US" altLang="ko-KR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nFET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, which has efficacy of </a:t>
            </a:r>
            <a:r>
              <a:rPr lang="en-US" altLang="ko-KR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Idsat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decrease </a:t>
            </a:r>
          </a:p>
          <a:p>
            <a:pPr>
              <a:spcBef>
                <a:spcPts val="512"/>
              </a:spcBef>
            </a:pPr>
            <a:r>
              <a:rPr lang="en-US" altLang="ko-KR" sz="11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                                            </a:t>
            </a:r>
            <a:r>
              <a:rPr lang="en-US" altLang="ko-KR" sz="11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</a:t>
            </a:r>
            <a:r>
              <a:rPr lang="en-US" altLang="ko-KR" sz="1100" b="1" i="1" u="sng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NOTE</a:t>
            </a:r>
            <a:r>
              <a:rPr lang="en-US" altLang="ko-KR" sz="1100" b="1" i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</a:t>
            </a:r>
            <a:r>
              <a:rPr lang="en-US" altLang="ko-KR" sz="11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altLang="ko-KR" sz="110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LLE impact can be </a:t>
            </a:r>
            <a:r>
              <a:rPr lang="en-US" altLang="ko-KR" sz="11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reversed depending on the process.</a:t>
            </a:r>
            <a:endParaRPr lang="en-US" altLang="ko-KR" sz="1100" i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796136" y="2571750"/>
            <a:ext cx="332605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050" b="1" dirty="0" smtClean="0">
                <a:latin typeface="Calibri" panose="020F0502020204030204" pitchFamily="34" charset="0"/>
              </a:rPr>
              <a:t>[Occurrence of RX shapes by transistors having different width]</a:t>
            </a:r>
            <a:endParaRPr lang="en-US" altLang="ko-KR" sz="1050" b="1" dirty="0">
              <a:latin typeface="Calibri" panose="020F0502020204030204" pitchFamily="34" charset="0"/>
            </a:endParaRPr>
          </a:p>
        </p:txBody>
      </p:sp>
      <p:sp>
        <p:nvSpPr>
          <p:cNvPr id="130" name="모서리가 둥근 사각형 설명선 129"/>
          <p:cNvSpPr/>
          <p:nvPr/>
        </p:nvSpPr>
        <p:spPr>
          <a:xfrm>
            <a:off x="179512" y="3169881"/>
            <a:ext cx="5616624" cy="1562109"/>
          </a:xfrm>
          <a:prstGeom prst="wedgeRoundRectCallout">
            <a:avLst>
              <a:gd name="adj1" fmla="val -49371"/>
              <a:gd name="adj2" fmla="val -160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953" tIns="38976" rIns="77953" bIns="38976" rtlCol="0" anchor="ctr" anchorCtr="0"/>
          <a:lstStyle/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Place the </a:t>
            </a:r>
            <a:r>
              <a:rPr lang="en-US" altLang="ko-K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logic or filler cell </a:t>
            </a:r>
            <a:r>
              <a:rPr lang="en-US" altLang="ko-KR" sz="1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 consideration of the implementation so that the LLE parameter have an optimized value for performance</a:t>
            </a:r>
          </a:p>
          <a:p>
            <a:pPr>
              <a:spcBef>
                <a:spcPts val="512"/>
              </a:spcBef>
            </a:pP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altLang="ko-KR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1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 </a:t>
            </a:r>
            <a:r>
              <a:rPr lang="en-US" altLang="ko-KR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Cells on timing 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critical regions: (a) L-shape RX </a:t>
            </a:r>
            <a:b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</a:t>
            </a:r>
            <a:r>
              <a:rPr lang="en-US" altLang="ko-KR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maximize layout patterns that can boost  the cell  performance</a:t>
            </a:r>
            <a:b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</a:t>
            </a:r>
            <a:r>
              <a:rPr lang="en-US" altLang="ko-KR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2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 </a:t>
            </a:r>
            <a:r>
              <a:rPr lang="en-US" altLang="ko-KR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Cells on non-timing 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critical regions: (b) Rectangular RX</a:t>
            </a:r>
            <a:b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       </a:t>
            </a:r>
            <a:r>
              <a:rPr lang="en-US" altLang="ko-KR" sz="12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altLang="ko-KR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maximize layout patterns that can decrease the cell  performance</a:t>
            </a:r>
            <a:endParaRPr lang="en-US" altLang="ko-KR" sz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31" name="직사각형 130"/>
          <p:cNvSpPr/>
          <p:nvPr/>
        </p:nvSpPr>
        <p:spPr>
          <a:xfrm>
            <a:off x="6256826" y="4737506"/>
            <a:ext cx="265649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50" b="1" dirty="0" smtClean="0">
                <a:latin typeface="Calibri" panose="020F0502020204030204" pitchFamily="34" charset="0"/>
              </a:rPr>
              <a:t>[Occurrence of RX shapes by cell placement]</a:t>
            </a:r>
            <a:endParaRPr lang="en-US" altLang="ko-KR" sz="1050" b="1" dirty="0">
              <a:latin typeface="Calibri" panose="020F0502020204030204" pitchFamily="34" charset="0"/>
            </a:endParaRPr>
          </a:p>
        </p:txBody>
      </p:sp>
      <p:grpSp>
        <p:nvGrpSpPr>
          <p:cNvPr id="184" name="그룹 183"/>
          <p:cNvGrpSpPr/>
          <p:nvPr/>
        </p:nvGrpSpPr>
        <p:grpSpPr>
          <a:xfrm>
            <a:off x="6588224" y="3147814"/>
            <a:ext cx="2200137" cy="514800"/>
            <a:chOff x="6764351" y="3215948"/>
            <a:chExt cx="2938796" cy="892800"/>
          </a:xfrm>
        </p:grpSpPr>
        <p:grpSp>
          <p:nvGrpSpPr>
            <p:cNvPr id="132" name="그룹 131"/>
            <p:cNvGrpSpPr/>
            <p:nvPr/>
          </p:nvGrpSpPr>
          <p:grpSpPr>
            <a:xfrm>
              <a:off x="6764351" y="3215948"/>
              <a:ext cx="1238400" cy="892800"/>
              <a:chOff x="6341968" y="1554520"/>
              <a:chExt cx="1506674" cy="1023619"/>
            </a:xfrm>
          </p:grpSpPr>
          <p:sp>
            <p:nvSpPr>
              <p:cNvPr id="133" name="직사각형 132"/>
              <p:cNvSpPr/>
              <p:nvPr/>
            </p:nvSpPr>
            <p:spPr>
              <a:xfrm>
                <a:off x="7347891" y="1559999"/>
                <a:ext cx="483638" cy="10104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34" name="직사각형 133"/>
              <p:cNvSpPr/>
              <p:nvPr/>
            </p:nvSpPr>
            <p:spPr>
              <a:xfrm>
                <a:off x="6379997" y="1559999"/>
                <a:ext cx="483638" cy="10104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35" name="직사각형 134"/>
              <p:cNvSpPr/>
              <p:nvPr/>
            </p:nvSpPr>
            <p:spPr>
              <a:xfrm>
                <a:off x="6862690" y="1555936"/>
                <a:ext cx="483638" cy="101449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36" name="직사각형 135"/>
              <p:cNvSpPr/>
              <p:nvPr/>
            </p:nvSpPr>
            <p:spPr>
              <a:xfrm>
                <a:off x="6833287" y="2176514"/>
                <a:ext cx="505200" cy="267800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37" name="직사각형 136"/>
              <p:cNvSpPr/>
              <p:nvPr/>
            </p:nvSpPr>
            <p:spPr>
              <a:xfrm>
                <a:off x="6341968" y="2169411"/>
                <a:ext cx="505200" cy="274900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38" name="직사각형 137"/>
              <p:cNvSpPr/>
              <p:nvPr/>
            </p:nvSpPr>
            <p:spPr>
              <a:xfrm>
                <a:off x="7322058" y="2169411"/>
                <a:ext cx="505200" cy="274900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39" name="직사각형 138"/>
              <p:cNvSpPr/>
              <p:nvPr/>
            </p:nvSpPr>
            <p:spPr>
              <a:xfrm>
                <a:off x="6378991" y="2206135"/>
                <a:ext cx="1391874" cy="33628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6341968" y="2301543"/>
                <a:ext cx="1423684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6341968" y="2398721"/>
                <a:ext cx="1423684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42" name="직사각형 141"/>
              <p:cNvSpPr/>
              <p:nvPr/>
            </p:nvSpPr>
            <p:spPr>
              <a:xfrm flipV="1">
                <a:off x="6833287" y="1673395"/>
                <a:ext cx="505200" cy="310652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 flipV="1">
                <a:off x="6341968" y="1672632"/>
                <a:ext cx="505200" cy="320512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 flipV="1">
                <a:off x="7322058" y="1672632"/>
                <a:ext cx="505200" cy="320512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 flipV="1">
                <a:off x="6341968" y="1809285"/>
                <a:ext cx="1423684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 flipV="1">
                <a:off x="6341968" y="1712108"/>
                <a:ext cx="1423684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47" name="직사각형 146"/>
              <p:cNvSpPr/>
              <p:nvPr/>
            </p:nvSpPr>
            <p:spPr>
              <a:xfrm flipV="1">
                <a:off x="6341968" y="1902111"/>
                <a:ext cx="1423684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48" name="직사각형 147"/>
              <p:cNvSpPr/>
              <p:nvPr/>
            </p:nvSpPr>
            <p:spPr>
              <a:xfrm flipV="1">
                <a:off x="6818910" y="1554520"/>
                <a:ext cx="75918" cy="1023619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 flipV="1">
                <a:off x="7295817" y="1554520"/>
                <a:ext cx="75918" cy="1023619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50" name="직사각형 149"/>
              <p:cNvSpPr/>
              <p:nvPr/>
            </p:nvSpPr>
            <p:spPr>
              <a:xfrm flipV="1">
                <a:off x="6342006" y="1554520"/>
                <a:ext cx="75918" cy="10236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151" name="직사각형 150"/>
              <p:cNvSpPr/>
              <p:nvPr/>
            </p:nvSpPr>
            <p:spPr>
              <a:xfrm flipV="1">
                <a:off x="7772724" y="1554520"/>
                <a:ext cx="75918" cy="10236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</p:grpSp>
        <p:grpSp>
          <p:nvGrpSpPr>
            <p:cNvPr id="152" name="그룹 151"/>
            <p:cNvGrpSpPr/>
            <p:nvPr/>
          </p:nvGrpSpPr>
          <p:grpSpPr>
            <a:xfrm>
              <a:off x="8463845" y="3215948"/>
              <a:ext cx="1239302" cy="890905"/>
              <a:chOff x="8401502" y="1556792"/>
              <a:chExt cx="1477756" cy="1024733"/>
            </a:xfrm>
          </p:grpSpPr>
          <p:sp>
            <p:nvSpPr>
              <p:cNvPr id="153" name="직사각형 152"/>
              <p:cNvSpPr/>
              <p:nvPr/>
            </p:nvSpPr>
            <p:spPr>
              <a:xfrm>
                <a:off x="8894870" y="1564498"/>
                <a:ext cx="483638" cy="10104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54" name="직사각형 153"/>
              <p:cNvSpPr/>
              <p:nvPr/>
            </p:nvSpPr>
            <p:spPr>
              <a:xfrm>
                <a:off x="8904052" y="1567029"/>
                <a:ext cx="483638" cy="101449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55" name="직사각형 154"/>
              <p:cNvSpPr/>
              <p:nvPr/>
            </p:nvSpPr>
            <p:spPr>
              <a:xfrm>
                <a:off x="9378508" y="1563279"/>
                <a:ext cx="483638" cy="10104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56" name="직사각형 155"/>
              <p:cNvSpPr/>
              <p:nvPr/>
            </p:nvSpPr>
            <p:spPr>
              <a:xfrm>
                <a:off x="9352673" y="2243855"/>
                <a:ext cx="505200" cy="203736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57" name="직사각형 156"/>
              <p:cNvSpPr/>
              <p:nvPr/>
            </p:nvSpPr>
            <p:spPr>
              <a:xfrm flipV="1">
                <a:off x="9360770" y="1652236"/>
                <a:ext cx="505200" cy="324578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58" name="직사각형 157"/>
              <p:cNvSpPr/>
              <p:nvPr/>
            </p:nvSpPr>
            <p:spPr>
              <a:xfrm>
                <a:off x="9394333" y="2291251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59" name="직사각형 158"/>
              <p:cNvSpPr/>
              <p:nvPr/>
            </p:nvSpPr>
            <p:spPr>
              <a:xfrm>
                <a:off x="9394333" y="2388428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60" name="직사각형 159"/>
              <p:cNvSpPr/>
              <p:nvPr/>
            </p:nvSpPr>
            <p:spPr>
              <a:xfrm flipV="1">
                <a:off x="9394333" y="1798994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61" name="직사각형 160"/>
              <p:cNvSpPr/>
              <p:nvPr/>
            </p:nvSpPr>
            <p:spPr>
              <a:xfrm flipV="1">
                <a:off x="9394333" y="1701816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62" name="직사각형 161"/>
              <p:cNvSpPr/>
              <p:nvPr/>
            </p:nvSpPr>
            <p:spPr>
              <a:xfrm>
                <a:off x="8431247" y="1563385"/>
                <a:ext cx="483638" cy="10104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8405412" y="2243961"/>
                <a:ext cx="505200" cy="203736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 flipV="1">
                <a:off x="8405412" y="1652182"/>
                <a:ext cx="505200" cy="324473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65" name="직사각형 164"/>
              <p:cNvSpPr/>
              <p:nvPr/>
            </p:nvSpPr>
            <p:spPr>
              <a:xfrm>
                <a:off x="8447072" y="2291357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66" name="직사각형 165"/>
              <p:cNvSpPr/>
              <p:nvPr/>
            </p:nvSpPr>
            <p:spPr>
              <a:xfrm>
                <a:off x="8447072" y="2388534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67" name="직사각형 166"/>
              <p:cNvSpPr/>
              <p:nvPr/>
            </p:nvSpPr>
            <p:spPr>
              <a:xfrm flipV="1">
                <a:off x="8447072" y="1799100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68" name="직사각형 167"/>
              <p:cNvSpPr/>
              <p:nvPr/>
            </p:nvSpPr>
            <p:spPr>
              <a:xfrm flipV="1">
                <a:off x="8447072" y="1701922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69" name="직사각형 168"/>
              <p:cNvSpPr/>
              <p:nvPr/>
            </p:nvSpPr>
            <p:spPr>
              <a:xfrm flipV="1">
                <a:off x="8873847" y="1647384"/>
                <a:ext cx="505200" cy="324578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70" name="직사각형 169"/>
              <p:cNvSpPr/>
              <p:nvPr/>
            </p:nvSpPr>
            <p:spPr>
              <a:xfrm flipV="1">
                <a:off x="9382685" y="1903564"/>
                <a:ext cx="450000" cy="31852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71" name="직사각형 170"/>
              <p:cNvSpPr/>
              <p:nvPr/>
            </p:nvSpPr>
            <p:spPr>
              <a:xfrm flipV="1">
                <a:off x="8424251" y="1892543"/>
                <a:ext cx="450000" cy="31852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72" name="직사각형 171"/>
              <p:cNvSpPr/>
              <p:nvPr/>
            </p:nvSpPr>
            <p:spPr>
              <a:xfrm flipV="1">
                <a:off x="8401502" y="1557906"/>
                <a:ext cx="75918" cy="10236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73" name="직사각형 172"/>
              <p:cNvSpPr/>
              <p:nvPr/>
            </p:nvSpPr>
            <p:spPr>
              <a:xfrm flipV="1">
                <a:off x="9803340" y="1557800"/>
                <a:ext cx="75918" cy="10236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74" name="직사각형 173"/>
              <p:cNvSpPr/>
              <p:nvPr/>
            </p:nvSpPr>
            <p:spPr>
              <a:xfrm flipV="1">
                <a:off x="8930710" y="1895275"/>
                <a:ext cx="450000" cy="31852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75" name="직사각형 174"/>
              <p:cNvSpPr/>
              <p:nvPr/>
            </p:nvSpPr>
            <p:spPr>
              <a:xfrm flipV="1">
                <a:off x="8930710" y="1799100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 flipV="1">
                <a:off x="8930710" y="1701922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 flipV="1">
                <a:off x="8884089" y="2144493"/>
                <a:ext cx="505200" cy="324578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78" name="직사각형 177"/>
              <p:cNvSpPr/>
              <p:nvPr/>
            </p:nvSpPr>
            <p:spPr>
              <a:xfrm>
                <a:off x="8930710" y="2194179"/>
                <a:ext cx="450000" cy="31852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79" name="직사각형 178"/>
              <p:cNvSpPr/>
              <p:nvPr/>
            </p:nvSpPr>
            <p:spPr>
              <a:xfrm>
                <a:off x="8930710" y="2291357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80" name="직사각형 179"/>
              <p:cNvSpPr/>
              <p:nvPr/>
            </p:nvSpPr>
            <p:spPr>
              <a:xfrm>
                <a:off x="8930710" y="2388534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81" name="직사각형 180"/>
              <p:cNvSpPr/>
              <p:nvPr/>
            </p:nvSpPr>
            <p:spPr>
              <a:xfrm flipV="1">
                <a:off x="8854792" y="1556792"/>
                <a:ext cx="75918" cy="1023619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82" name="직사각형 181"/>
              <p:cNvSpPr/>
              <p:nvPr/>
            </p:nvSpPr>
            <p:spPr>
              <a:xfrm flipV="1">
                <a:off x="9339717" y="1557906"/>
                <a:ext cx="75918" cy="1023619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</p:grpSp>
        <p:sp>
          <p:nvSpPr>
            <p:cNvPr id="183" name="오른쪽 화살표 182"/>
            <p:cNvSpPr/>
            <p:nvPr/>
          </p:nvSpPr>
          <p:spPr>
            <a:xfrm>
              <a:off x="8114807" y="3503980"/>
              <a:ext cx="282531" cy="34902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37" name="그룹 236"/>
          <p:cNvGrpSpPr/>
          <p:nvPr/>
        </p:nvGrpSpPr>
        <p:grpSpPr>
          <a:xfrm>
            <a:off x="6575616" y="4018937"/>
            <a:ext cx="2199318" cy="515579"/>
            <a:chOff x="6481820" y="3752119"/>
            <a:chExt cx="2899738" cy="892800"/>
          </a:xfrm>
        </p:grpSpPr>
        <p:sp>
          <p:nvSpPr>
            <p:cNvPr id="185" name="오른쪽 화살표 184"/>
            <p:cNvSpPr/>
            <p:nvPr/>
          </p:nvSpPr>
          <p:spPr>
            <a:xfrm>
              <a:off x="7820210" y="3939902"/>
              <a:ext cx="282531" cy="34902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86" name="그룹 185"/>
            <p:cNvGrpSpPr/>
            <p:nvPr/>
          </p:nvGrpSpPr>
          <p:grpSpPr>
            <a:xfrm>
              <a:off x="6481820" y="3752582"/>
              <a:ext cx="1239302" cy="890905"/>
              <a:chOff x="8401502" y="1556792"/>
              <a:chExt cx="1477756" cy="1024733"/>
            </a:xfrm>
          </p:grpSpPr>
          <p:sp>
            <p:nvSpPr>
              <p:cNvPr id="187" name="직사각형 186"/>
              <p:cNvSpPr/>
              <p:nvPr/>
            </p:nvSpPr>
            <p:spPr>
              <a:xfrm>
                <a:off x="8894870" y="1564498"/>
                <a:ext cx="483638" cy="10104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88" name="직사각형 187"/>
              <p:cNvSpPr/>
              <p:nvPr/>
            </p:nvSpPr>
            <p:spPr>
              <a:xfrm>
                <a:off x="8904052" y="1567029"/>
                <a:ext cx="483638" cy="101449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89" name="직사각형 188"/>
              <p:cNvSpPr/>
              <p:nvPr/>
            </p:nvSpPr>
            <p:spPr>
              <a:xfrm>
                <a:off x="9378508" y="1563279"/>
                <a:ext cx="483638" cy="10104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9352673" y="2243855"/>
                <a:ext cx="505200" cy="203736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91" name="직사각형 190"/>
              <p:cNvSpPr/>
              <p:nvPr/>
            </p:nvSpPr>
            <p:spPr>
              <a:xfrm flipV="1">
                <a:off x="9360770" y="1652236"/>
                <a:ext cx="505200" cy="324578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92" name="직사각형 191"/>
              <p:cNvSpPr/>
              <p:nvPr/>
            </p:nvSpPr>
            <p:spPr>
              <a:xfrm>
                <a:off x="9394333" y="2291251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93" name="직사각형 192"/>
              <p:cNvSpPr/>
              <p:nvPr/>
            </p:nvSpPr>
            <p:spPr>
              <a:xfrm>
                <a:off x="9394333" y="2388428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94" name="직사각형 193"/>
              <p:cNvSpPr/>
              <p:nvPr/>
            </p:nvSpPr>
            <p:spPr>
              <a:xfrm flipV="1">
                <a:off x="9394333" y="1798994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95" name="직사각형 194"/>
              <p:cNvSpPr/>
              <p:nvPr/>
            </p:nvSpPr>
            <p:spPr>
              <a:xfrm flipV="1">
                <a:off x="9394333" y="1701816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96" name="직사각형 195"/>
              <p:cNvSpPr/>
              <p:nvPr/>
            </p:nvSpPr>
            <p:spPr>
              <a:xfrm>
                <a:off x="8431247" y="1563385"/>
                <a:ext cx="483638" cy="10104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97" name="직사각형 196"/>
              <p:cNvSpPr/>
              <p:nvPr/>
            </p:nvSpPr>
            <p:spPr>
              <a:xfrm>
                <a:off x="8405412" y="2243961"/>
                <a:ext cx="505200" cy="203736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98" name="직사각형 197"/>
              <p:cNvSpPr/>
              <p:nvPr/>
            </p:nvSpPr>
            <p:spPr>
              <a:xfrm flipV="1">
                <a:off x="8405412" y="1652182"/>
                <a:ext cx="505200" cy="324473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>
                <a:off x="8447072" y="2291357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00" name="직사각형 199"/>
              <p:cNvSpPr/>
              <p:nvPr/>
            </p:nvSpPr>
            <p:spPr>
              <a:xfrm>
                <a:off x="8447072" y="2388534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01" name="직사각형 200"/>
              <p:cNvSpPr/>
              <p:nvPr/>
            </p:nvSpPr>
            <p:spPr>
              <a:xfrm flipV="1">
                <a:off x="8447072" y="1799100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02" name="직사각형 201"/>
              <p:cNvSpPr/>
              <p:nvPr/>
            </p:nvSpPr>
            <p:spPr>
              <a:xfrm flipV="1">
                <a:off x="8447072" y="1701922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03" name="직사각형 202"/>
              <p:cNvSpPr/>
              <p:nvPr/>
            </p:nvSpPr>
            <p:spPr>
              <a:xfrm flipV="1">
                <a:off x="8873847" y="1647384"/>
                <a:ext cx="505200" cy="324578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04" name="직사각형 203"/>
              <p:cNvSpPr/>
              <p:nvPr/>
            </p:nvSpPr>
            <p:spPr>
              <a:xfrm flipV="1">
                <a:off x="9382685" y="1903564"/>
                <a:ext cx="450000" cy="31852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05" name="직사각형 204"/>
              <p:cNvSpPr/>
              <p:nvPr/>
            </p:nvSpPr>
            <p:spPr>
              <a:xfrm flipV="1">
                <a:off x="8424251" y="1892543"/>
                <a:ext cx="450000" cy="31852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06" name="직사각형 205"/>
              <p:cNvSpPr/>
              <p:nvPr/>
            </p:nvSpPr>
            <p:spPr>
              <a:xfrm flipV="1">
                <a:off x="8401502" y="1557906"/>
                <a:ext cx="75918" cy="10236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07" name="직사각형 206"/>
              <p:cNvSpPr/>
              <p:nvPr/>
            </p:nvSpPr>
            <p:spPr>
              <a:xfrm flipV="1">
                <a:off x="9803340" y="1557800"/>
                <a:ext cx="75918" cy="10236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08" name="직사각형 207"/>
              <p:cNvSpPr/>
              <p:nvPr/>
            </p:nvSpPr>
            <p:spPr>
              <a:xfrm flipV="1">
                <a:off x="8930710" y="1895275"/>
                <a:ext cx="450000" cy="31852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09" name="직사각형 208"/>
              <p:cNvSpPr/>
              <p:nvPr/>
            </p:nvSpPr>
            <p:spPr>
              <a:xfrm flipV="1">
                <a:off x="8930710" y="1799100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10" name="직사각형 209"/>
              <p:cNvSpPr/>
              <p:nvPr/>
            </p:nvSpPr>
            <p:spPr>
              <a:xfrm flipV="1">
                <a:off x="8930710" y="1701922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11" name="직사각형 210"/>
              <p:cNvSpPr/>
              <p:nvPr/>
            </p:nvSpPr>
            <p:spPr>
              <a:xfrm flipV="1">
                <a:off x="8884089" y="2144493"/>
                <a:ext cx="505200" cy="324578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12" name="직사각형 211"/>
              <p:cNvSpPr/>
              <p:nvPr/>
            </p:nvSpPr>
            <p:spPr>
              <a:xfrm>
                <a:off x="8930710" y="2194179"/>
                <a:ext cx="450000" cy="31852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13" name="직사각형 212"/>
              <p:cNvSpPr/>
              <p:nvPr/>
            </p:nvSpPr>
            <p:spPr>
              <a:xfrm>
                <a:off x="8930710" y="2291357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14" name="직사각형 213"/>
              <p:cNvSpPr/>
              <p:nvPr/>
            </p:nvSpPr>
            <p:spPr>
              <a:xfrm>
                <a:off x="8930710" y="2388534"/>
                <a:ext cx="450000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15" name="직사각형 214"/>
              <p:cNvSpPr/>
              <p:nvPr/>
            </p:nvSpPr>
            <p:spPr>
              <a:xfrm flipV="1">
                <a:off x="8854792" y="1556792"/>
                <a:ext cx="75918" cy="1023619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  <p:sp>
            <p:nvSpPr>
              <p:cNvPr id="216" name="직사각형 215"/>
              <p:cNvSpPr/>
              <p:nvPr/>
            </p:nvSpPr>
            <p:spPr>
              <a:xfrm flipV="1">
                <a:off x="9339717" y="1557906"/>
                <a:ext cx="75918" cy="1023619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00" b="1" dirty="0" smtClean="0"/>
              </a:p>
            </p:txBody>
          </p:sp>
        </p:grpSp>
        <p:grpSp>
          <p:nvGrpSpPr>
            <p:cNvPr id="217" name="그룹 216"/>
            <p:cNvGrpSpPr/>
            <p:nvPr/>
          </p:nvGrpSpPr>
          <p:grpSpPr>
            <a:xfrm>
              <a:off x="8143158" y="3752119"/>
              <a:ext cx="1238400" cy="892800"/>
              <a:chOff x="6341968" y="1554520"/>
              <a:chExt cx="1506674" cy="1023619"/>
            </a:xfrm>
          </p:grpSpPr>
          <p:sp>
            <p:nvSpPr>
              <p:cNvPr id="218" name="직사각형 217"/>
              <p:cNvSpPr/>
              <p:nvPr/>
            </p:nvSpPr>
            <p:spPr>
              <a:xfrm>
                <a:off x="7347891" y="1559999"/>
                <a:ext cx="483638" cy="10104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19" name="직사각형 218"/>
              <p:cNvSpPr/>
              <p:nvPr/>
            </p:nvSpPr>
            <p:spPr>
              <a:xfrm>
                <a:off x="6379997" y="1559999"/>
                <a:ext cx="483638" cy="101043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20" name="직사각형 219"/>
              <p:cNvSpPr/>
              <p:nvPr/>
            </p:nvSpPr>
            <p:spPr>
              <a:xfrm>
                <a:off x="6862690" y="1555936"/>
                <a:ext cx="483638" cy="101449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21" name="직사각형 220"/>
              <p:cNvSpPr/>
              <p:nvPr/>
            </p:nvSpPr>
            <p:spPr>
              <a:xfrm>
                <a:off x="6833287" y="2176514"/>
                <a:ext cx="505200" cy="267800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22" name="직사각형 221"/>
              <p:cNvSpPr/>
              <p:nvPr/>
            </p:nvSpPr>
            <p:spPr>
              <a:xfrm>
                <a:off x="6341968" y="2169411"/>
                <a:ext cx="505200" cy="274900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23" name="직사각형 222"/>
              <p:cNvSpPr/>
              <p:nvPr/>
            </p:nvSpPr>
            <p:spPr>
              <a:xfrm>
                <a:off x="7322058" y="2169411"/>
                <a:ext cx="505200" cy="274900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24" name="직사각형 223"/>
              <p:cNvSpPr/>
              <p:nvPr/>
            </p:nvSpPr>
            <p:spPr>
              <a:xfrm>
                <a:off x="6378991" y="2206135"/>
                <a:ext cx="1391874" cy="33628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25" name="직사각형 224"/>
              <p:cNvSpPr/>
              <p:nvPr/>
            </p:nvSpPr>
            <p:spPr>
              <a:xfrm>
                <a:off x="6341968" y="2301543"/>
                <a:ext cx="1423684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26" name="직사각형 225"/>
              <p:cNvSpPr/>
              <p:nvPr/>
            </p:nvSpPr>
            <p:spPr>
              <a:xfrm>
                <a:off x="6341968" y="2398721"/>
                <a:ext cx="1423684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27" name="직사각형 226"/>
              <p:cNvSpPr/>
              <p:nvPr/>
            </p:nvSpPr>
            <p:spPr>
              <a:xfrm flipV="1">
                <a:off x="6833287" y="1673395"/>
                <a:ext cx="505200" cy="310652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28" name="직사각형 227"/>
              <p:cNvSpPr/>
              <p:nvPr/>
            </p:nvSpPr>
            <p:spPr>
              <a:xfrm flipV="1">
                <a:off x="6341968" y="1672632"/>
                <a:ext cx="505200" cy="320512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29" name="직사각형 228"/>
              <p:cNvSpPr/>
              <p:nvPr/>
            </p:nvSpPr>
            <p:spPr>
              <a:xfrm flipV="1">
                <a:off x="7322058" y="1672632"/>
                <a:ext cx="505200" cy="320512"/>
              </a:xfrm>
              <a:prstGeom prst="rect">
                <a:avLst/>
              </a:prstGeom>
              <a:solidFill>
                <a:srgbClr val="FFFF00"/>
              </a:solidFill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30" name="직사각형 229"/>
              <p:cNvSpPr/>
              <p:nvPr/>
            </p:nvSpPr>
            <p:spPr>
              <a:xfrm flipV="1">
                <a:off x="6341968" y="1809285"/>
                <a:ext cx="1423684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31" name="직사각형 230"/>
              <p:cNvSpPr/>
              <p:nvPr/>
            </p:nvSpPr>
            <p:spPr>
              <a:xfrm flipV="1">
                <a:off x="6341968" y="1712108"/>
                <a:ext cx="1423684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32" name="직사각형 231"/>
              <p:cNvSpPr/>
              <p:nvPr/>
            </p:nvSpPr>
            <p:spPr>
              <a:xfrm flipV="1">
                <a:off x="6341968" y="1902111"/>
                <a:ext cx="1423684" cy="30850"/>
              </a:xfrm>
              <a:prstGeom prst="rect">
                <a:avLst/>
              </a:prstGeom>
              <a:solidFill>
                <a:srgbClr val="379D13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33" name="직사각형 232"/>
              <p:cNvSpPr/>
              <p:nvPr/>
            </p:nvSpPr>
            <p:spPr>
              <a:xfrm flipV="1">
                <a:off x="6818910" y="1554520"/>
                <a:ext cx="75918" cy="1023619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34" name="직사각형 233"/>
              <p:cNvSpPr/>
              <p:nvPr/>
            </p:nvSpPr>
            <p:spPr>
              <a:xfrm flipV="1">
                <a:off x="7295817" y="1554520"/>
                <a:ext cx="75918" cy="1023619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35" name="직사각형 234"/>
              <p:cNvSpPr/>
              <p:nvPr/>
            </p:nvSpPr>
            <p:spPr>
              <a:xfrm flipV="1">
                <a:off x="6342006" y="1554520"/>
                <a:ext cx="75918" cy="10236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  <p:sp>
            <p:nvSpPr>
              <p:cNvPr id="236" name="직사각형 235"/>
              <p:cNvSpPr/>
              <p:nvPr/>
            </p:nvSpPr>
            <p:spPr>
              <a:xfrm flipV="1">
                <a:off x="7772724" y="1554520"/>
                <a:ext cx="75918" cy="10236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900" b="1" dirty="0" smtClean="0"/>
              </a:p>
            </p:txBody>
          </p:sp>
        </p:grpSp>
      </p:grpSp>
      <p:sp>
        <p:nvSpPr>
          <p:cNvPr id="238" name="TextBox 237"/>
          <p:cNvSpPr txBox="1"/>
          <p:nvPr/>
        </p:nvSpPr>
        <p:spPr>
          <a:xfrm>
            <a:off x="6770625" y="3709070"/>
            <a:ext cx="18338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(a) cell on timing critical path</a:t>
            </a:r>
            <a:endParaRPr lang="ko-KR" altLang="en-US" sz="900" dirty="0"/>
          </a:p>
        </p:txBody>
      </p:sp>
      <p:sp>
        <p:nvSpPr>
          <p:cNvPr id="239" name="TextBox 238"/>
          <p:cNvSpPr txBox="1"/>
          <p:nvPr/>
        </p:nvSpPr>
        <p:spPr>
          <a:xfrm>
            <a:off x="6715513" y="4550805"/>
            <a:ext cx="20251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(b) cell on non-timing critical path</a:t>
            </a:r>
            <a:endParaRPr lang="ko-KR" altLang="en-US" sz="900" dirty="0"/>
          </a:p>
        </p:txBody>
      </p:sp>
      <p:grpSp>
        <p:nvGrpSpPr>
          <p:cNvPr id="1097" name="그룹 1096"/>
          <p:cNvGrpSpPr/>
          <p:nvPr/>
        </p:nvGrpSpPr>
        <p:grpSpPr>
          <a:xfrm>
            <a:off x="5762565" y="1081068"/>
            <a:ext cx="3273931" cy="1562690"/>
            <a:chOff x="5842976" y="1081068"/>
            <a:chExt cx="3273931" cy="1562690"/>
          </a:xfrm>
        </p:grpSpPr>
        <p:cxnSp>
          <p:nvCxnSpPr>
            <p:cNvPr id="14" name="직선 화살표 연결선 13"/>
            <p:cNvCxnSpPr>
              <a:stCxn id="16" idx="0"/>
            </p:cNvCxnSpPr>
            <p:nvPr/>
          </p:nvCxnSpPr>
          <p:spPr>
            <a:xfrm flipV="1">
              <a:off x="6250882" y="1951994"/>
              <a:ext cx="337342" cy="3532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842976" y="2305204"/>
              <a:ext cx="8158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 smtClean="0"/>
                <a:t>Tensile</a:t>
              </a:r>
              <a:br>
                <a:rPr lang="en-US" altLang="ko-KR" sz="800" b="1" dirty="0" smtClean="0"/>
              </a:br>
              <a:r>
                <a:rPr lang="en-US" altLang="ko-KR" sz="800" dirty="0" smtClean="0"/>
                <a:t>Larger </a:t>
              </a:r>
              <a:r>
                <a:rPr lang="en-US" altLang="ko-KR" sz="800" dirty="0" err="1" smtClean="0"/>
                <a:t>Idsat</a:t>
              </a:r>
              <a:endParaRPr lang="ko-KR" altLang="en-US" sz="800" dirty="0"/>
            </a:p>
          </p:txBody>
        </p:sp>
        <p:pic>
          <p:nvPicPr>
            <p:cNvPr id="6" name="그림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2293"/>
            <a:stretch/>
          </p:blipFill>
          <p:spPr bwMode="auto">
            <a:xfrm>
              <a:off x="5868144" y="1081068"/>
              <a:ext cx="3202691" cy="1121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8721371" y="1457076"/>
              <a:ext cx="39553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00" dirty="0" smtClean="0"/>
                <a:t>FIN1</a:t>
              </a:r>
              <a:endParaRPr lang="ko-KR" altLang="en-US" sz="7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721371" y="1630065"/>
              <a:ext cx="39553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00" dirty="0" smtClean="0"/>
                <a:t>FIN2</a:t>
              </a:r>
              <a:endParaRPr lang="ko-KR" altLang="en-US" sz="7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721371" y="1788046"/>
              <a:ext cx="39553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700" dirty="0" smtClean="0"/>
                <a:t>FIN3 </a:t>
              </a:r>
              <a:endParaRPr lang="ko-KR" altLang="en-US" sz="700" dirty="0"/>
            </a:p>
          </p:txBody>
        </p:sp>
        <p:sp>
          <p:nvSpPr>
            <p:cNvPr id="12" name="타원 11"/>
            <p:cNvSpPr/>
            <p:nvPr/>
          </p:nvSpPr>
          <p:spPr>
            <a:xfrm>
              <a:off x="6575944" y="1751938"/>
              <a:ext cx="216024" cy="20005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2" name="직사각형 1091"/>
            <p:cNvSpPr/>
            <p:nvPr/>
          </p:nvSpPr>
          <p:spPr>
            <a:xfrm>
              <a:off x="7236296" y="2128599"/>
              <a:ext cx="1262834" cy="2271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09466045"/>
      </p:ext>
    </p:extLst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LLE-Aware Design Methodology for Performance Boost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 smtClean="0"/>
              <a:t>Design Flow</a:t>
            </a:r>
            <a:endParaRPr lang="ko-KR" alt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그림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34" y="843558"/>
            <a:ext cx="4885346" cy="238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모서리가 둥근 사각형 설명선 12"/>
          <p:cNvSpPr/>
          <p:nvPr/>
        </p:nvSpPr>
        <p:spPr>
          <a:xfrm>
            <a:off x="5916789" y="915566"/>
            <a:ext cx="3047699" cy="2088232"/>
          </a:xfrm>
          <a:prstGeom prst="wedgeRoundRectCallout">
            <a:avLst>
              <a:gd name="adj1" fmla="val -49371"/>
              <a:gd name="adj2" fmla="val -160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953" tIns="38976" rIns="77953" bIns="38976" rtlCol="0" anchor="ctr" anchorCtr="0"/>
          <a:lstStyle/>
          <a:p>
            <a:pPr>
              <a:spcBef>
                <a:spcPts val="512"/>
              </a:spcBef>
            </a:pPr>
            <a:r>
              <a:rPr lang="en-US" altLang="ko-KR" sz="12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1. PDK Update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P&amp;R routing </a:t>
            </a:r>
            <a:r>
              <a:rPr lang="en-US" altLang="ko-KR" sz="11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techfile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update to get RX layer visible in P&amp;R tool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Standard cell LEF is modified to have RX description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set of new libraries characterized under different RX overlays could be prepared, or alternatives (ex. </a:t>
            </a:r>
            <a:r>
              <a:rPr lang="en-US" altLang="ko-KR" sz="11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derating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 could be exploited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Filler cell development (HP filler)</a:t>
            </a:r>
            <a:endParaRPr lang="en-US" altLang="ko-KR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14" name="모서리가 둥근 사각형 설명선 13"/>
          <p:cNvSpPr/>
          <p:nvPr/>
        </p:nvSpPr>
        <p:spPr>
          <a:xfrm>
            <a:off x="5916789" y="3147814"/>
            <a:ext cx="3047699" cy="1867121"/>
          </a:xfrm>
          <a:prstGeom prst="wedgeRoundRectCallout">
            <a:avLst>
              <a:gd name="adj1" fmla="val -49371"/>
              <a:gd name="adj2" fmla="val -160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953" tIns="38976" rIns="77953" bIns="38976" rtlCol="0" anchor="ctr" anchorCtr="0"/>
          <a:lstStyle/>
          <a:p>
            <a:pPr>
              <a:spcBef>
                <a:spcPts val="512"/>
              </a:spcBef>
            </a:pPr>
            <a:r>
              <a:rPr lang="en-US" altLang="ko-KR" sz="12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2. Legalizer Development</a:t>
            </a:r>
            <a:endParaRPr lang="en-US" altLang="ko-KR" sz="1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Tries </a:t>
            </a:r>
            <a:r>
              <a:rPr lang="en-US" altLang="ko-KR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 find the target cells that are in the timing critical path in all setup 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corners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Verify </a:t>
            </a:r>
            <a:r>
              <a:rPr lang="en-US" altLang="ko-KR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if there is empty space on its left and right 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sides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If empty, the </a:t>
            </a:r>
            <a:r>
              <a:rPr lang="en-US" altLang="ko-KR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HP filler will be 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inserted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If not, a new legalizer that can see the RX layer tries 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 make L-shape RX , </a:t>
            </a:r>
            <a:r>
              <a:rPr lang="en-US" altLang="ko-KR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if 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possible</a:t>
            </a:r>
            <a:endParaRPr lang="en-US" altLang="ko-KR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1027" name="그림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11" y="3507854"/>
            <a:ext cx="1563793" cy="570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35496" y="4050759"/>
            <a:ext cx="2664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[A </a:t>
            </a:r>
            <a:r>
              <a:rPr lang="en-US" altLang="ko-KR" sz="1000" b="1" dirty="0">
                <a:latin typeface="Calibri" panose="020F0502020204030204" pitchFamily="34" charset="0"/>
                <a:cs typeface="Arial" panose="020B0604020202020204" pitchFamily="34" charset="0"/>
              </a:rPr>
              <a:t>new high performance (HP) </a:t>
            </a:r>
            <a:r>
              <a:rPr lang="en-US" altLang="ko-KR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filler </a:t>
            </a:r>
            <a:r>
              <a:rPr lang="en-US" altLang="ko-KR" sz="1000" b="1" dirty="0">
                <a:latin typeface="Calibri" panose="020F0502020204030204" pitchFamily="34" charset="0"/>
                <a:cs typeface="Arial" panose="020B0604020202020204" pitchFamily="34" charset="0"/>
              </a:rPr>
              <a:t>cell: </a:t>
            </a:r>
            <a:r>
              <a:rPr lang="en-US" altLang="ko-KR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altLang="ko-KR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US" altLang="ko-KR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fewer </a:t>
            </a:r>
            <a:r>
              <a:rPr lang="en-US" altLang="ko-KR" sz="1000" b="1" dirty="0">
                <a:latin typeface="Calibri" panose="020F0502020204030204" pitchFamily="34" charset="0"/>
                <a:cs typeface="Arial" panose="020B0604020202020204" pitchFamily="34" charset="0"/>
              </a:rPr>
              <a:t>fins at </a:t>
            </a:r>
            <a:r>
              <a:rPr lang="en-US" altLang="ko-KR" sz="1000" b="1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nFET</a:t>
            </a:r>
            <a:r>
              <a:rPr lang="en-US" altLang="ko-KR" sz="10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]</a:t>
            </a:r>
            <a:endParaRPr lang="ko-KR" altLang="en-US" sz="1000" b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모서리가 둥근 사각형 설명선 16"/>
          <p:cNvSpPr/>
          <p:nvPr/>
        </p:nvSpPr>
        <p:spPr>
          <a:xfrm>
            <a:off x="2411760" y="3291830"/>
            <a:ext cx="3312915" cy="1723105"/>
          </a:xfrm>
          <a:prstGeom prst="wedgeRoundRectCallout">
            <a:avLst>
              <a:gd name="adj1" fmla="val -49371"/>
              <a:gd name="adj2" fmla="val -160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77953" tIns="38976" rIns="77953" bIns="38976" rtlCol="0" anchor="ctr" anchorCtr="0"/>
          <a:lstStyle/>
          <a:p>
            <a:pPr>
              <a:spcBef>
                <a:spcPts val="512"/>
              </a:spcBef>
            </a:pPr>
            <a:r>
              <a:rPr lang="en-US" altLang="ko-KR" sz="12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3</a:t>
            </a:r>
            <a:r>
              <a:rPr lang="en-US" altLang="ko-KR" sz="12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 Checker Development</a:t>
            </a:r>
            <a:endParaRPr lang="en-US" altLang="ko-KR" sz="12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1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During P&amp;R: 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Verify </a:t>
            </a:r>
            <a:r>
              <a:rPr lang="en-US" altLang="ko-KR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whether the 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L-shape RXs are created at </a:t>
            </a:r>
            <a:r>
              <a:rPr lang="en-US" altLang="ko-KR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 adjacent of hold critical 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cells by the legalizer or by the HP filler insertion (clock </a:t>
            </a:r>
            <a:r>
              <a:rPr lang="en-US" altLang="ko-KR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tree, latch, and 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Flip-Flop)</a:t>
            </a:r>
          </a:p>
          <a:p>
            <a:pPr marL="243602" indent="-243602">
              <a:spcBef>
                <a:spcPts val="512"/>
              </a:spcBef>
              <a:buFontTx/>
              <a:buChar char="-"/>
            </a:pPr>
            <a:r>
              <a:rPr lang="en-US" altLang="ko-KR" sz="11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During </a:t>
            </a:r>
            <a:r>
              <a:rPr lang="en-US" altLang="ko-KR" sz="11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ECO: </a:t>
            </a:r>
            <a:r>
              <a:rPr lang="en-US" altLang="ko-KR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ecause </a:t>
            </a:r>
            <a:r>
              <a:rPr lang="en-US" altLang="ko-KR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the STA tool already knows the information that the cell is in setup critical or hold critical, it will be incorporated into the next ECO </a:t>
            </a:r>
            <a:r>
              <a:rPr lang="en-US" altLang="ko-KR" sz="11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script </a:t>
            </a:r>
          </a:p>
        </p:txBody>
      </p:sp>
    </p:spTree>
    <p:extLst>
      <p:ext uri="{BB962C8B-B14F-4D97-AF65-F5344CB8AC3E}">
        <p14:creationId xmlns:p14="http://schemas.microsoft.com/office/powerpoint/2010/main" val="1829151115"/>
      </p:ext>
    </p:extLst>
  </p:cSld>
  <p:clrMapOvr>
    <a:masterClrMapping/>
  </p:clrMapOvr>
  <p:transition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364088" y="1739667"/>
            <a:ext cx="3530470" cy="13252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77953" tIns="38976" rIns="77953" bIns="38976" rtlCol="0">
            <a:spAutoFit/>
          </a:bodyPr>
          <a:lstStyle/>
          <a:p>
            <a:endParaRPr lang="en-US" altLang="ko-KR" sz="900" b="1" dirty="0">
              <a:solidFill>
                <a:srgbClr val="0000FF"/>
              </a:solidFill>
            </a:endParaRPr>
          </a:p>
          <a:p>
            <a:endParaRPr lang="en-US" altLang="ko-KR" sz="900" b="1" dirty="0">
              <a:solidFill>
                <a:srgbClr val="0000FF"/>
              </a:solidFill>
            </a:endParaRPr>
          </a:p>
          <a:p>
            <a:endParaRPr lang="en-US" altLang="ko-KR" sz="900" b="1" dirty="0">
              <a:solidFill>
                <a:srgbClr val="0000FF"/>
              </a:solidFill>
            </a:endParaRPr>
          </a:p>
          <a:p>
            <a:endParaRPr lang="en-US" altLang="ko-KR" sz="900" b="1" dirty="0">
              <a:solidFill>
                <a:srgbClr val="0000FF"/>
              </a:solidFill>
            </a:endParaRPr>
          </a:p>
          <a:p>
            <a:endParaRPr lang="en-US" altLang="ko-KR" sz="900" b="1" dirty="0">
              <a:solidFill>
                <a:srgbClr val="0000FF"/>
              </a:solidFill>
            </a:endParaRPr>
          </a:p>
          <a:p>
            <a:endParaRPr lang="en-US" altLang="ko-KR" sz="900" b="1" dirty="0">
              <a:solidFill>
                <a:srgbClr val="0000FF"/>
              </a:solidFill>
            </a:endParaRPr>
          </a:p>
          <a:p>
            <a:endParaRPr lang="en-US" altLang="ko-KR" sz="900" b="1" dirty="0">
              <a:solidFill>
                <a:srgbClr val="0000FF"/>
              </a:solidFill>
            </a:endParaRPr>
          </a:p>
          <a:p>
            <a:endParaRPr lang="en-US" altLang="ko-KR" sz="900" b="1" dirty="0">
              <a:solidFill>
                <a:srgbClr val="0000FF"/>
              </a:solidFill>
            </a:endParaRPr>
          </a:p>
          <a:p>
            <a:endParaRPr lang="en-US" altLang="ko-KR" sz="900" b="1" dirty="0">
              <a:solidFill>
                <a:srgbClr val="0000FF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 smtClean="0"/>
              <a:t>Library-Level Performance Gain</a:t>
            </a:r>
            <a:endParaRPr lang="ko-KR" alt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915566"/>
            <a:ext cx="4976047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내용 개체 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3820923"/>
              </p:ext>
            </p:extLst>
          </p:nvPr>
        </p:nvGraphicFramePr>
        <p:xfrm>
          <a:off x="5868144" y="1851670"/>
          <a:ext cx="2526030" cy="381000"/>
        </p:xfrm>
        <a:graphic>
          <a:graphicData uri="http://schemas.openxmlformats.org/drawingml/2006/table">
            <a:tbl>
              <a:tblPr firstRow="1" firstCol="1" bandRow="1"/>
              <a:tblGrid>
                <a:gridCol w="1257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8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 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A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B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Worst setup slack (pba)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0.0948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0.1190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# of hold violation (pba)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0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0</a:t>
                      </a:r>
                      <a:endParaRPr lang="ko-KR" sz="1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785129"/>
              </p:ext>
            </p:extLst>
          </p:nvPr>
        </p:nvGraphicFramePr>
        <p:xfrm>
          <a:off x="5756855" y="2492806"/>
          <a:ext cx="2775585" cy="381000"/>
        </p:xfrm>
        <a:graphic>
          <a:graphicData uri="http://schemas.openxmlformats.org/drawingml/2006/table">
            <a:tbl>
              <a:tblPr firstRow="1" firstCol="1" bandRow="1"/>
              <a:tblGrid>
                <a:gridCol w="885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8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99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 </a:t>
                      </a:r>
                      <a:endParaRPr lang="ko-KR" sz="1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Mean</a:t>
                      </a:r>
                      <a:endParaRPr lang="ko-KR" sz="1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Standard </a:t>
                      </a:r>
                      <a:r>
                        <a:rPr lang="en-US" sz="800" dirty="0" err="1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deviaiton</a:t>
                      </a:r>
                      <a:endParaRPr lang="ko-KR" sz="1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Max</a:t>
                      </a:r>
                      <a:endParaRPr lang="ko-KR" sz="1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(B–A)/A*100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8.3%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6.3%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33.9%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(B-A)/Period*100</a:t>
                      </a:r>
                      <a:endParaRPr lang="ko-KR" sz="10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2.1%</a:t>
                      </a:r>
                      <a:endParaRPr lang="ko-KR" sz="1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1.3%</a:t>
                      </a:r>
                      <a:endParaRPr lang="ko-KR" sz="1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Times New Roman"/>
                          <a:ea typeface="맑은 고딕"/>
                          <a:cs typeface="TimesNewRoman"/>
                        </a:rPr>
                        <a:t>6.0%</a:t>
                      </a:r>
                      <a:endParaRPr lang="ko-KR" sz="10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228184" y="2195537"/>
            <a:ext cx="1728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(a) Slack changes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8773" y="2843609"/>
            <a:ext cx="39517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(b) Setup slack improvement per </a:t>
            </a: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paths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(# </a:t>
            </a: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of paths: 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100,000)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4629" y="3686206"/>
            <a:ext cx="4039929" cy="100204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7953" tIns="38976" rIns="77953" bIns="38976" rtlCol="0">
            <a:spAutoFit/>
          </a:bodyPr>
          <a:lstStyle/>
          <a:p>
            <a:r>
              <a:rPr lang="en-US" altLang="ko-KR" sz="1000" b="1" dirty="0" smtClean="0"/>
              <a:t>Setup Slack:</a:t>
            </a:r>
            <a:r>
              <a:rPr lang="en-US" altLang="ko-KR" sz="1000" dirty="0" smtClean="0"/>
              <a:t> 3.1% increased (worst </a:t>
            </a:r>
            <a:r>
              <a:rPr lang="en-US" altLang="ko-KR" sz="1000" dirty="0"/>
              <a:t>setup slack), </a:t>
            </a:r>
            <a:r>
              <a:rPr lang="en-US" altLang="ko-KR" sz="1000" dirty="0" smtClean="0"/>
              <a:t>setup </a:t>
            </a:r>
            <a:r>
              <a:rPr lang="en-US" altLang="ko-KR" sz="1000" dirty="0"/>
              <a:t>slack per path moved positive direction</a:t>
            </a:r>
          </a:p>
          <a:p>
            <a:endParaRPr lang="en-US" altLang="ko-KR" sz="1000" dirty="0"/>
          </a:p>
          <a:p>
            <a:r>
              <a:rPr lang="en-US" altLang="ko-KR" sz="1000" b="1" dirty="0" smtClean="0"/>
              <a:t>Hold: </a:t>
            </a:r>
            <a:r>
              <a:rPr lang="en-US" altLang="ko-KR" sz="1000" dirty="0"/>
              <a:t>N</a:t>
            </a:r>
            <a:r>
              <a:rPr lang="en-US" altLang="ko-KR" sz="1000" dirty="0" smtClean="0"/>
              <a:t>o </a:t>
            </a:r>
            <a:r>
              <a:rPr lang="en-US" altLang="ko-KR" sz="1000" dirty="0"/>
              <a:t>additional violation </a:t>
            </a:r>
            <a:r>
              <a:rPr lang="en-US" altLang="ko-KR" sz="1000" dirty="0" smtClean="0"/>
              <a:t>occurred </a:t>
            </a:r>
          </a:p>
          <a:p>
            <a:r>
              <a:rPr lang="en-US" altLang="ko-KR" sz="1000" dirty="0"/>
              <a:t>A</a:t>
            </a:r>
            <a:r>
              <a:rPr lang="en-US" altLang="ko-KR" sz="1000" dirty="0" smtClean="0"/>
              <a:t> checker prevents </a:t>
            </a:r>
            <a:r>
              <a:rPr lang="en-US" altLang="ko-KR" sz="1000" dirty="0"/>
              <a:t>the HP filler </a:t>
            </a:r>
            <a:r>
              <a:rPr lang="en-US" altLang="ko-KR" sz="1000" dirty="0" smtClean="0"/>
              <a:t>from being inserted </a:t>
            </a:r>
            <a:r>
              <a:rPr lang="en-US" altLang="ko-KR" sz="1000" dirty="0"/>
              <a:t>into the adjacent of cells on hold timing critical </a:t>
            </a:r>
            <a:r>
              <a:rPr lang="en-US" altLang="ko-KR" sz="1000" dirty="0" smtClean="0"/>
              <a:t>path</a:t>
            </a:r>
            <a:endParaRPr lang="en-US" altLang="ko-KR" sz="1000" b="1" dirty="0"/>
          </a:p>
        </p:txBody>
      </p:sp>
      <p:sp>
        <p:nvSpPr>
          <p:cNvPr id="11" name="직사각형 10"/>
          <p:cNvSpPr/>
          <p:nvPr/>
        </p:nvSpPr>
        <p:spPr>
          <a:xfrm>
            <a:off x="5292080" y="1521958"/>
            <a:ext cx="2153744" cy="2633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77953" tIns="38976" rIns="77953" bIns="38976">
            <a:spAutoFit/>
          </a:bodyPr>
          <a:lstStyle/>
          <a:p>
            <a:r>
              <a:rPr lang="en-US" altLang="ko-KR" sz="1200" b="1" dirty="0">
                <a:latin typeface="Calibri" panose="020F0502020204030204" pitchFamily="34" charset="0"/>
              </a:rPr>
              <a:t>Timing </a:t>
            </a:r>
            <a:r>
              <a:rPr lang="en-US" altLang="ko-KR" sz="1200" b="1" dirty="0" err="1">
                <a:latin typeface="Calibri" panose="020F0502020204030204" pitchFamily="34" charset="0"/>
              </a:rPr>
              <a:t>QoR</a:t>
            </a:r>
            <a:r>
              <a:rPr lang="en-US" altLang="ko-KR" sz="1200" b="1" dirty="0">
                <a:latin typeface="Calibri" panose="020F0502020204030204" pitchFamily="34" charset="0"/>
              </a:rPr>
              <a:t> Comparison: Setup</a:t>
            </a:r>
          </a:p>
        </p:txBody>
      </p:sp>
    </p:spTree>
    <p:extLst>
      <p:ext uri="{BB962C8B-B14F-4D97-AF65-F5344CB8AC3E}">
        <p14:creationId xmlns:p14="http://schemas.microsoft.com/office/powerpoint/2010/main" val="1902440033"/>
      </p:ext>
    </p:extLst>
  </p:cSld>
  <p:clrMapOvr>
    <a:masterClrMapping/>
  </p:clrMapOvr>
  <p:transition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 smtClean="0"/>
              <a:t>Silicon-Level Performance Gain: LVCC Measurement</a:t>
            </a:r>
            <a:endParaRPr lang="ko-KR" altLang="en-US" sz="1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그림 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15566"/>
            <a:ext cx="302192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그림 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710" y="915566"/>
            <a:ext cx="304353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41194" y="3363838"/>
            <a:ext cx="1728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(a) Conventional Method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3363838"/>
            <a:ext cx="1728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(b) Proposed Method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54629" y="3686206"/>
            <a:ext cx="4039929" cy="38649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7953" tIns="38976" rIns="77953" bIns="38976" rtlCol="0">
            <a:spAutoFit/>
          </a:bodyPr>
          <a:lstStyle/>
          <a:p>
            <a:r>
              <a:rPr lang="en-US" altLang="ko-KR" sz="1000" b="1" dirty="0"/>
              <a:t>OCCT </a:t>
            </a:r>
            <a:r>
              <a:rPr lang="en-US" altLang="ko-KR" sz="1000" b="1" dirty="0" err="1"/>
              <a:t>shmoo</a:t>
            </a:r>
            <a:r>
              <a:rPr lang="en-US" altLang="ko-KR" sz="1000" b="1" dirty="0"/>
              <a:t> plot of frequency versus VDD</a:t>
            </a:r>
          </a:p>
          <a:p>
            <a:r>
              <a:rPr lang="en-US" altLang="ko-KR" sz="1000" dirty="0"/>
              <a:t>LVCC margin decreased by 11.11% at our test clock </a:t>
            </a:r>
            <a:r>
              <a:rPr lang="en-US" altLang="ko-KR" sz="1000" dirty="0" smtClean="0"/>
              <a:t>frequency</a:t>
            </a:r>
            <a:endParaRPr lang="en-US" altLang="ko-KR" sz="1000" dirty="0"/>
          </a:p>
        </p:txBody>
      </p:sp>
      <p:sp>
        <p:nvSpPr>
          <p:cNvPr id="12" name="오른쪽 화살표 11"/>
          <p:cNvSpPr/>
          <p:nvPr/>
        </p:nvSpPr>
        <p:spPr>
          <a:xfrm>
            <a:off x="3419872" y="1851670"/>
            <a:ext cx="28803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2039497"/>
      </p:ext>
    </p:extLst>
  </p:cSld>
  <p:clrMapOvr>
    <a:masterClrMapping/>
  </p:clrMapOvr>
  <p:transition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1600" dirty="0"/>
              <a:t>In </a:t>
            </a:r>
            <a:r>
              <a:rPr lang="en-US" altLang="ko-KR" sz="1600" dirty="0" err="1"/>
              <a:t>FinFET</a:t>
            </a:r>
            <a:r>
              <a:rPr lang="en-US" altLang="ko-KR" sz="1600" dirty="0"/>
              <a:t> technology, LLEs and their impact on performance is not negligible. </a:t>
            </a:r>
            <a:endParaRPr lang="en-US" altLang="ko-KR" sz="1600" dirty="0" smtClean="0"/>
          </a:p>
          <a:p>
            <a:r>
              <a:rPr lang="en-US" altLang="ko-KR" sz="1600" dirty="0" smtClean="0"/>
              <a:t>We proposed </a:t>
            </a:r>
            <a:r>
              <a:rPr lang="en-US" altLang="ko-KR" sz="1600" dirty="0"/>
              <a:t>a new LLE-aware P&amp;R and STA methodology which could achieve performance boost respect to RX layer with new logical and physical views in commercial EDA </a:t>
            </a:r>
            <a:r>
              <a:rPr lang="en-US" altLang="ko-KR" sz="1600" dirty="0" smtClean="0"/>
              <a:t>tools</a:t>
            </a:r>
          </a:p>
          <a:p>
            <a:pPr lvl="1"/>
            <a:r>
              <a:rPr lang="en-US" altLang="ko-KR" sz="1600" dirty="0" smtClean="0"/>
              <a:t>PDK update</a:t>
            </a:r>
          </a:p>
          <a:p>
            <a:pPr lvl="1"/>
            <a:r>
              <a:rPr lang="en-US" altLang="ko-KR" sz="1600" dirty="0" smtClean="0"/>
              <a:t>Legalizer development</a:t>
            </a:r>
          </a:p>
          <a:p>
            <a:pPr lvl="1"/>
            <a:r>
              <a:rPr lang="en-US" altLang="ko-KR" sz="1600" dirty="0" smtClean="0"/>
              <a:t>Checker development</a:t>
            </a:r>
          </a:p>
          <a:p>
            <a:r>
              <a:rPr lang="en-US" altLang="ko-KR" sz="1600" dirty="0"/>
              <a:t>This performance improvement allows designers to sign off at higher frequency or explore design space effectively with higher level of AC performance.</a:t>
            </a:r>
            <a:endParaRPr lang="en-US" altLang="ko-KR" sz="16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06773AC-BB69-4DA1-BD5B-CB8B28EF4F5D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279311"/>
      </p:ext>
    </p:extLst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5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36497</TotalTime>
  <Words>762</Words>
  <Application>Microsoft Office PowerPoint</Application>
  <PresentationFormat>화면 슬라이드 쇼(16:9)</PresentationFormat>
  <Paragraphs>123</Paragraphs>
  <Slides>7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20" baseType="lpstr">
      <vt:lpstr>HY견고딕</vt:lpstr>
      <vt:lpstr>SimSun</vt:lpstr>
      <vt:lpstr>TimesNewRoman</vt:lpstr>
      <vt:lpstr>맑은 고딕</vt:lpstr>
      <vt:lpstr>바탕체</vt:lpstr>
      <vt:lpstr>Arial</vt:lpstr>
      <vt:lpstr>Calibri</vt:lpstr>
      <vt:lpstr>Monotype Corsiva</vt:lpstr>
      <vt:lpstr>Tahoma</vt:lpstr>
      <vt:lpstr>Times New Roman</vt:lpstr>
      <vt:lpstr>Wingdings</vt:lpstr>
      <vt:lpstr>5_Office 테마</vt:lpstr>
      <vt:lpstr>7_Office 테마</vt:lpstr>
      <vt:lpstr>PowerPoint 프레젠테이션</vt:lpstr>
      <vt:lpstr>Motivation</vt:lpstr>
      <vt:lpstr>Motivation</vt:lpstr>
      <vt:lpstr>LLE-Aware Design Methodology for Performance Boost</vt:lpstr>
      <vt:lpstr>Experimental Results</vt:lpstr>
      <vt:lpstr>Experimental Results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김재훈(전자전기공학과)</cp:lastModifiedBy>
  <cp:revision>2768</cp:revision>
  <cp:lastPrinted>2015-02-26T07:15:37Z</cp:lastPrinted>
  <dcterms:created xsi:type="dcterms:W3CDTF">2012-01-21T05:48:15Z</dcterms:created>
  <dcterms:modified xsi:type="dcterms:W3CDTF">2019-01-15T13:04:56Z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</Properties>
</file>